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46"/>
  </p:notesMasterIdLst>
  <p:sldIdLst>
    <p:sldId id="294" r:id="rId2"/>
    <p:sldId id="570" r:id="rId3"/>
    <p:sldId id="598" r:id="rId4"/>
    <p:sldId id="571" r:id="rId5"/>
    <p:sldId id="572" r:id="rId6"/>
    <p:sldId id="575" r:id="rId7"/>
    <p:sldId id="573" r:id="rId8"/>
    <p:sldId id="574" r:id="rId9"/>
    <p:sldId id="599" r:id="rId10"/>
    <p:sldId id="611" r:id="rId11"/>
    <p:sldId id="612" r:id="rId12"/>
    <p:sldId id="609" r:id="rId13"/>
    <p:sldId id="613" r:id="rId14"/>
    <p:sldId id="610" r:id="rId15"/>
    <p:sldId id="614" r:id="rId16"/>
    <p:sldId id="615" r:id="rId17"/>
    <p:sldId id="577" r:id="rId18"/>
    <p:sldId id="576" r:id="rId19"/>
    <p:sldId id="578" r:id="rId20"/>
    <p:sldId id="579" r:id="rId21"/>
    <p:sldId id="580" r:id="rId22"/>
    <p:sldId id="581" r:id="rId23"/>
    <p:sldId id="584" r:id="rId24"/>
    <p:sldId id="582" r:id="rId25"/>
    <p:sldId id="583" r:id="rId26"/>
    <p:sldId id="600" r:id="rId27"/>
    <p:sldId id="601" r:id="rId28"/>
    <p:sldId id="585" r:id="rId29"/>
    <p:sldId id="592" r:id="rId30"/>
    <p:sldId id="586" r:id="rId31"/>
    <p:sldId id="590" r:id="rId32"/>
    <p:sldId id="593" r:id="rId33"/>
    <p:sldId id="591" r:id="rId34"/>
    <p:sldId id="607" r:id="rId35"/>
    <p:sldId id="608" r:id="rId36"/>
    <p:sldId id="604" r:id="rId37"/>
    <p:sldId id="606" r:id="rId38"/>
    <p:sldId id="605" r:id="rId39"/>
    <p:sldId id="602" r:id="rId40"/>
    <p:sldId id="603" r:id="rId41"/>
    <p:sldId id="596" r:id="rId42"/>
    <p:sldId id="597" r:id="rId43"/>
    <p:sldId id="569" r:id="rId44"/>
    <p:sldId id="333" r:id="rId4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870E3B-E8CB-4F21-B52F-1183BFAFD339}">
          <p14:sldIdLst>
            <p14:sldId id="294"/>
          </p14:sldIdLst>
        </p14:section>
        <p14:section name="Untitled Section" id="{6C642CBF-281E-4FB7-BF9C-9624B739D04C}">
          <p14:sldIdLst>
            <p14:sldId id="570"/>
            <p14:sldId id="598"/>
            <p14:sldId id="571"/>
            <p14:sldId id="572"/>
            <p14:sldId id="575"/>
            <p14:sldId id="573"/>
            <p14:sldId id="574"/>
            <p14:sldId id="599"/>
            <p14:sldId id="611"/>
            <p14:sldId id="612"/>
            <p14:sldId id="609"/>
            <p14:sldId id="613"/>
            <p14:sldId id="610"/>
            <p14:sldId id="614"/>
            <p14:sldId id="615"/>
            <p14:sldId id="577"/>
            <p14:sldId id="576"/>
            <p14:sldId id="578"/>
            <p14:sldId id="579"/>
            <p14:sldId id="580"/>
            <p14:sldId id="581"/>
            <p14:sldId id="584"/>
            <p14:sldId id="582"/>
            <p14:sldId id="583"/>
            <p14:sldId id="600"/>
            <p14:sldId id="601"/>
            <p14:sldId id="585"/>
            <p14:sldId id="592"/>
            <p14:sldId id="586"/>
            <p14:sldId id="590"/>
            <p14:sldId id="593"/>
            <p14:sldId id="591"/>
            <p14:sldId id="607"/>
            <p14:sldId id="608"/>
            <p14:sldId id="604"/>
            <p14:sldId id="606"/>
            <p14:sldId id="605"/>
            <p14:sldId id="602"/>
            <p14:sldId id="603"/>
            <p14:sldId id="596"/>
            <p14:sldId id="597"/>
            <p14:sldId id="569"/>
            <p14:sldId id="333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6390" autoAdjust="0"/>
  </p:normalViewPr>
  <p:slideViewPr>
    <p:cSldViewPr snapToGrid="0">
      <p:cViewPr>
        <p:scale>
          <a:sx n="50" d="100"/>
          <a:sy n="50" d="100"/>
        </p:scale>
        <p:origin x="-840" y="-384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independent, encapsulated entities that produce meaningful results and business functionality in tentative collaboration. Events and pub/sub are great for allowing such decoupled interaction. Using Apache Kafka as robust, distributed, real-time, high volume event bus, this session demonstrates how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implemented in Java, Node, Python and SQL collaborate unknowingly.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 to social (media) events - courtesy of IFTTT - and publish results to multiple channels. The event bus operates across cloud services and on premises platforms: both the bus and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run anywhere.</a:t>
            </a:r>
            <a:endParaRPr lang="en-US" dirty="0" smtClean="0">
              <a:effectLst/>
            </a:endParaRPr>
          </a:p>
          <a:p>
            <a:pPr rtl="0"/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summary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focus on decoupled collaboration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four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technologies; no direct dependencies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outline desired choreography, use of events and need of event bus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pub and sub from each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link IFTTT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demo: use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ngrok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expose local Kafka to IFTTT cloud)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end-to-end Social event=&gt;IFTTT=&gt;Kafka=&gt;choreographed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final result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discuss cloud deployment of event bus +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https://www.martinfowler.com/bliki/StranglerApplication.html</a:t>
            </a:r>
          </a:p>
          <a:p>
            <a:r>
              <a:rPr lang="en-US" dirty="0" smtClean="0"/>
              <a:t>https://dzone.com/articles/why-springboot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http://microservices.io/patterns/data/event-driven-architecture.html</a:t>
            </a:r>
          </a:p>
          <a:p>
            <a:r>
              <a:rPr lang="en-US" dirty="0" smtClean="0"/>
              <a:t>http://eventuate.io/whyeventdriven.html</a:t>
            </a:r>
          </a:p>
          <a:p>
            <a:r>
              <a:rPr lang="en-US" dirty="0" smtClean="0"/>
              <a:t>http://www.kennybastani.com/2017/01/building-event-driven-microservices.html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http://www.dreweaster.com/blog/2016/05/08/the-art-of-microservices-integration-using-service-choreography/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autonomy</a:t>
            </a:r>
            <a:r>
              <a:rPr lang="nl-NL" dirty="0" smtClean="0"/>
              <a:t> (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leverages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maintain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state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needs</a:t>
            </a:r>
            <a:r>
              <a:rPr lang="nl-NL" baseline="0" dirty="0" smtClean="0"/>
              <a:t> (even </a:t>
            </a:r>
            <a:r>
              <a:rPr lang="nl-NL" baseline="0" dirty="0" err="1" smtClean="0"/>
              <a:t>though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own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)</a:t>
            </a:r>
          </a:p>
          <a:p>
            <a:endParaRPr lang="nl-NL" baseline="0" dirty="0" smtClean="0"/>
          </a:p>
          <a:p>
            <a:r>
              <a:rPr lang="en-US" dirty="0" smtClean="0"/>
              <a:t>https://www.slideshare.net/CAinc/hypermediadriven-orchestration-in-microservices-55985377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7013" y="2946386"/>
            <a:ext cx="15606237" cy="1625600"/>
          </a:xfrm>
          <a:prstGeom prst="rect">
            <a:avLst/>
          </a:prstGeom>
        </p:spPr>
        <p:txBody>
          <a:bodyPr/>
          <a:lstStyle>
            <a:lvl1pPr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39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6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2890044" y="9103361"/>
            <a:ext cx="202303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1147BC30-C395-42F0-B068-B3A3D826EC18}" type="datetimeFigureOut">
              <a:rPr lang="en-US" smtClean="0"/>
              <a:pPr/>
              <a:t>6/5/2017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913074" y="9103361"/>
            <a:ext cx="11126669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88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12295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7" r:id="rId61"/>
    <p:sldLayoutId id="2147483898" r:id="rId62"/>
    <p:sldLayoutId id="2147483899" r:id="rId63"/>
    <p:sldLayoutId id="2147483900" r:id="rId64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github.com/lucasjellema/oracle-code-brussels-microservices-choreography" TargetMode="External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5.png"/><Relationship Id="rId7" Type="http://schemas.openxmlformats.org/officeDocument/2006/relationships/image" Target="../media/image49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8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7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63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hyperlink" Target="mailto:info@amis.nl" TargetMode="External"/><Relationship Id="rId10" Type="http://schemas.openxmlformats.org/officeDocument/2006/relationships/image" Target="../media/image20.png"/><Relationship Id="rId4" Type="http://schemas.openxmlformats.org/officeDocument/2006/relationships/hyperlink" Target="http://www.amis.nl/" TargetMode="External"/><Relationship Id="rId9" Type="http://schemas.openxmlformats.org/officeDocument/2006/relationships/hyperlink" Target="https://github.com/lucasjellema/microservice-choreography-tweetboard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4.jpeg"/><Relationship Id="rId11" Type="http://schemas.openxmlformats.org/officeDocument/2006/relationships/image" Target="../media/image28.jpeg"/><Relationship Id="rId5" Type="http://schemas.openxmlformats.org/officeDocument/2006/relationships/image" Target="../media/image16.jpeg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850901"/>
            <a:ext cx="9185819" cy="2289372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Event Bus as Backbone for Decoupled </a:t>
            </a:r>
            <a:r>
              <a:rPr lang="en-US" sz="6600" dirty="0" err="1"/>
              <a:t>Microservice</a:t>
            </a:r>
            <a:r>
              <a:rPr lang="en-US" sz="6600" dirty="0"/>
              <a:t> Choreography</a:t>
            </a:r>
          </a:p>
          <a:p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 (CTO AMIS &amp; Oracle ACE Director)</a:t>
            </a:r>
          </a:p>
          <a:p>
            <a:pPr marL="0" indent="0">
              <a:buNone/>
            </a:pPr>
            <a:r>
              <a:rPr lang="nl-NL" b="1" dirty="0">
                <a:solidFill>
                  <a:schemeClr val="accent6">
                    <a:lumMod val="50000"/>
                  </a:schemeClr>
                </a:solidFill>
              </a:rPr>
              <a:t>6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th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June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2017, Oracle Code,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Brussels, Belgium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793874"/>
            <a:ext cx="9983787" cy="763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4" y="1793875"/>
            <a:ext cx="6281244" cy="480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30" y="1976755"/>
            <a:ext cx="8929370" cy="745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886200" y="2286000"/>
            <a:ext cx="2926080" cy="3779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File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778635"/>
            <a:ext cx="4538980" cy="4714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0200" y="6857940"/>
            <a:ext cx="10323660" cy="15696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build -t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tweet-validator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</a:p>
        </p:txBody>
      </p:sp>
    </p:spTree>
    <p:extLst>
      <p:ext uri="{BB962C8B-B14F-4D97-AF65-F5344CB8AC3E}">
        <p14:creationId xmlns:p14="http://schemas.microsoft.com/office/powerpoint/2010/main" val="16278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33" y="2026919"/>
            <a:ext cx="8767992" cy="62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90" y="914400"/>
            <a:ext cx="9439800" cy="506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30" y="4685648"/>
            <a:ext cx="8546350" cy="425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3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Kubernetes</a:t>
            </a:r>
            <a:r>
              <a:rPr lang="nl-NL" dirty="0" smtClean="0"/>
              <a:t> POD YAML file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8" y="1721803"/>
            <a:ext cx="10266362" cy="68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0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Running POD in </a:t>
            </a:r>
            <a:r>
              <a:rPr lang="nl-NL" dirty="0" err="1" smtClean="0"/>
              <a:t>Kubernetes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766568"/>
            <a:ext cx="57467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448" y="4372449"/>
            <a:ext cx="12626975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10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Invoke</a:t>
            </a:r>
            <a:r>
              <a:rPr lang="nl-NL" dirty="0" smtClean="0"/>
              <a:t> microservice API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"/>
          <a:stretch/>
        </p:blipFill>
        <p:spPr bwMode="auto">
          <a:xfrm>
            <a:off x="5327333" y="1885315"/>
            <a:ext cx="11863388" cy="743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9" y="1763394"/>
            <a:ext cx="4792663" cy="203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465320" y="2926080"/>
            <a:ext cx="4114800" cy="716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Shared platform </a:t>
            </a:r>
            <a:r>
              <a:rPr lang="nl-NL" dirty="0" err="1" smtClean="0"/>
              <a:t>capability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207260"/>
            <a:ext cx="12987019" cy="638809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isolated</a:t>
            </a:r>
            <a:endParaRPr lang="nl-NL" dirty="0" smtClean="0"/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aware</a:t>
            </a:r>
            <a:r>
              <a:rPr lang="nl-NL" dirty="0" smtClean="0"/>
              <a:t> of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(</a:t>
            </a:r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sharing</a:t>
            </a:r>
            <a:r>
              <a:rPr lang="nl-NL" dirty="0" smtClean="0"/>
              <a:t> private resources</a:t>
            </a:r>
          </a:p>
          <a:p>
            <a:r>
              <a:rPr lang="nl-NL" dirty="0" err="1" smtClean="0"/>
              <a:t>Ideally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brings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run time environment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being</a:t>
            </a:r>
            <a:r>
              <a:rPr lang="nl-NL" dirty="0" smtClean="0"/>
              <a:t> out of </a:t>
            </a:r>
            <a:r>
              <a:rPr lang="nl-NL" dirty="0" err="1" smtClean="0"/>
              <a:t>synch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/impact </a:t>
            </a:r>
            <a:r>
              <a:rPr lang="nl-NL" dirty="0" err="1" smtClean="0"/>
              <a:t>between</a:t>
            </a:r>
            <a:r>
              <a:rPr lang="nl-NL" dirty="0" smtClean="0"/>
              <a:t> multiple platform users</a:t>
            </a:r>
          </a:p>
          <a:p>
            <a:pPr lvl="1"/>
            <a:r>
              <a:rPr lang="nl-NL" dirty="0" err="1" smtClean="0"/>
              <a:t>However</a:t>
            </a:r>
            <a:r>
              <a:rPr lang="nl-NL" dirty="0" smtClean="0"/>
              <a:t>: At </a:t>
            </a:r>
            <a:r>
              <a:rPr lang="nl-NL" dirty="0" err="1" smtClean="0"/>
              <a:t>some</a:t>
            </a:r>
            <a:r>
              <a:rPr lang="nl-NL" dirty="0" smtClean="0"/>
              <a:t> level, </a:t>
            </a:r>
            <a:r>
              <a:rPr lang="nl-NL" dirty="0" err="1" smtClean="0"/>
              <a:t>sharing</a:t>
            </a:r>
            <a:r>
              <a:rPr lang="nl-NL" dirty="0" smtClean="0"/>
              <a:t> is </a:t>
            </a:r>
            <a:r>
              <a:rPr lang="nl-NL" dirty="0" err="1" smtClean="0"/>
              <a:t>inevitable</a:t>
            </a:r>
            <a:r>
              <a:rPr lang="nl-NL" dirty="0" smtClean="0"/>
              <a:t> Storage, </a:t>
            </a:r>
            <a:r>
              <a:rPr lang="nl-NL" dirty="0" err="1" smtClean="0"/>
              <a:t>Compute</a:t>
            </a:r>
            <a:r>
              <a:rPr lang="nl-NL" dirty="0" smtClean="0"/>
              <a:t>, power </a:t>
            </a:r>
            <a:r>
              <a:rPr lang="nl-NL" dirty="0" err="1" smtClean="0"/>
              <a:t>supply</a:t>
            </a:r>
            <a:r>
              <a:rPr lang="nl-NL" dirty="0" smtClean="0"/>
              <a:t>, building</a:t>
            </a:r>
          </a:p>
          <a:p>
            <a:r>
              <a:rPr lang="nl-NL" dirty="0" smtClean="0"/>
              <a:t>In </a:t>
            </a:r>
            <a:r>
              <a:rPr lang="nl-NL" dirty="0" err="1" smtClean="0"/>
              <a:t>practice</a:t>
            </a:r>
            <a:r>
              <a:rPr lang="nl-NL" dirty="0" smtClean="0"/>
              <a:t>: </a:t>
            </a:r>
            <a:r>
              <a:rPr lang="nl-NL" dirty="0" err="1" smtClean="0"/>
              <a:t>having</a:t>
            </a:r>
            <a:r>
              <a:rPr lang="nl-NL" dirty="0" smtClean="0"/>
              <a:t> full </a:t>
            </a:r>
            <a:r>
              <a:rPr lang="nl-NL" dirty="0" err="1" smtClean="0"/>
              <a:t>blown</a:t>
            </a:r>
            <a:r>
              <a:rPr lang="nl-NL" dirty="0" smtClean="0"/>
              <a:t> RDBMS or Java EE server or </a:t>
            </a:r>
            <a:r>
              <a:rPr lang="nl-NL" dirty="0" err="1" smtClean="0"/>
              <a:t>Kafka</a:t>
            </a:r>
            <a:r>
              <a:rPr lang="nl-NL" dirty="0" smtClean="0"/>
              <a:t> cluster as part of a microservice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unfeasible</a:t>
            </a:r>
            <a:endParaRPr lang="nl-NL" dirty="0" smtClean="0"/>
          </a:p>
          <a:p>
            <a:pPr lvl="1"/>
            <a:r>
              <a:rPr lang="nl-NL" dirty="0" smtClean="0"/>
              <a:t>Even </a:t>
            </a:r>
            <a:r>
              <a:rPr lang="nl-NL" dirty="0" err="1" smtClean="0"/>
              <a:t>if</a:t>
            </a:r>
            <a:r>
              <a:rPr lang="nl-NL" dirty="0" smtClean="0"/>
              <a:t> Docker images are light </a:t>
            </a:r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layering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run time resource </a:t>
            </a:r>
            <a:r>
              <a:rPr lang="nl-NL" dirty="0" err="1" smtClean="0"/>
              <a:t>usage</a:t>
            </a:r>
            <a:r>
              <a:rPr lang="nl-NL" dirty="0" smtClean="0"/>
              <a:t> is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endParaRPr lang="nl-NL" dirty="0" smtClean="0"/>
          </a:p>
          <a:p>
            <a:r>
              <a:rPr lang="nl-NL" dirty="0" err="1" smtClean="0"/>
              <a:t>One</a:t>
            </a:r>
            <a:r>
              <a:rPr lang="nl-NL" dirty="0" smtClean="0"/>
              <a:t> approach: </a:t>
            </a:r>
            <a:r>
              <a:rPr lang="nl-NL" dirty="0" err="1" smtClean="0"/>
              <a:t>forbid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of heavy platforms</a:t>
            </a:r>
          </a:p>
          <a:p>
            <a:r>
              <a:rPr lang="nl-NL" dirty="0" err="1" smtClean="0"/>
              <a:t>Alternative</a:t>
            </a:r>
            <a:r>
              <a:rPr lang="nl-NL" dirty="0" smtClean="0"/>
              <a:t> approach: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‘heavy </a:t>
            </a:r>
            <a:r>
              <a:rPr lang="nl-NL" dirty="0" err="1" smtClean="0"/>
              <a:t>duty</a:t>
            </a:r>
            <a:r>
              <a:rPr lang="nl-NL" dirty="0" smtClean="0"/>
              <a:t>’ platform </a:t>
            </a:r>
            <a:r>
              <a:rPr lang="nl-NL" dirty="0" err="1" smtClean="0"/>
              <a:t>capabilities</a:t>
            </a:r>
            <a:r>
              <a:rPr lang="nl-NL" dirty="0"/>
              <a:t>,</a:t>
            </a:r>
            <a:r>
              <a:rPr lang="nl-NL" dirty="0" smtClean="0"/>
              <a:t> </a:t>
            </a:r>
            <a:r>
              <a:rPr lang="nl-NL" dirty="0" err="1"/>
              <a:t>available</a:t>
            </a:r>
            <a:r>
              <a:rPr lang="nl-NL" dirty="0"/>
              <a:t> for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any</a:t>
            </a:r>
            <a:r>
              <a:rPr lang="nl-NL" dirty="0" smtClean="0"/>
              <a:t> microservice in a </a:t>
            </a:r>
            <a:r>
              <a:rPr lang="nl-NL" dirty="0" err="1" smtClean="0"/>
              <a:t>standardized</a:t>
            </a:r>
            <a:r>
              <a:rPr lang="nl-NL" dirty="0" smtClean="0"/>
              <a:t> way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make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private Oracle Database 12c Schema (or PDB)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features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… ; recovery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performed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these </a:t>
            </a:r>
            <a:r>
              <a:rPr lang="nl-NL" dirty="0" err="1" smtClean="0"/>
              <a:t>conditions</a:t>
            </a:r>
            <a:r>
              <a:rPr lang="nl-NL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cross platform </a:t>
            </a:r>
            <a:r>
              <a:rPr lang="nl-NL" dirty="0" err="1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smtClean="0"/>
              <a:t>Persistent Storage</a:t>
            </a:r>
          </a:p>
          <a:p>
            <a:r>
              <a:rPr lang="nl-NL" dirty="0" smtClean="0"/>
              <a:t>Cache </a:t>
            </a:r>
          </a:p>
          <a:p>
            <a:r>
              <a:rPr lang="nl-NL" dirty="0" smtClean="0"/>
              <a:t>Load </a:t>
            </a:r>
            <a:r>
              <a:rPr lang="nl-NL" dirty="0" err="1" smtClean="0"/>
              <a:t>balancing</a:t>
            </a:r>
            <a:r>
              <a:rPr lang="nl-NL" dirty="0" smtClean="0"/>
              <a:t>/API Gateway</a:t>
            </a:r>
          </a:p>
          <a:p>
            <a:r>
              <a:rPr lang="nl-NL" dirty="0" smtClean="0"/>
              <a:t>Discovery/</a:t>
            </a:r>
            <a:r>
              <a:rPr lang="nl-NL" dirty="0" err="1" smtClean="0"/>
              <a:t>Lookup</a:t>
            </a:r>
            <a:endParaRPr lang="nl-NL" dirty="0" smtClean="0"/>
          </a:p>
          <a:p>
            <a:r>
              <a:rPr lang="nl-NL" dirty="0" smtClean="0"/>
              <a:t>Monitoring</a:t>
            </a:r>
          </a:p>
          <a:p>
            <a:pPr lvl="1"/>
            <a:r>
              <a:rPr lang="nl-NL" dirty="0" err="1" smtClean="0"/>
              <a:t>Functional</a:t>
            </a:r>
            <a:r>
              <a:rPr lang="nl-NL" dirty="0" smtClean="0"/>
              <a:t>/Business </a:t>
            </a:r>
            <a:r>
              <a:rPr lang="nl-NL" dirty="0" err="1" smtClean="0"/>
              <a:t>KPIs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/>
              <a:t>F</a:t>
            </a:r>
            <a:r>
              <a:rPr lang="nl-NL" dirty="0" err="1" smtClean="0"/>
              <a:t>unctional</a:t>
            </a:r>
            <a:r>
              <a:rPr lang="nl-NL" dirty="0" smtClean="0"/>
              <a:t> Platform/Container &amp; Infra</a:t>
            </a:r>
          </a:p>
          <a:p>
            <a:r>
              <a:rPr lang="nl-NL" dirty="0" smtClean="0"/>
              <a:t>Audit, </a:t>
            </a:r>
            <a:r>
              <a:rPr lang="nl-NL" dirty="0" err="1" smtClean="0"/>
              <a:t>Usage</a:t>
            </a:r>
            <a:r>
              <a:rPr lang="nl-NL" dirty="0" smtClean="0"/>
              <a:t> tracking, </a:t>
            </a:r>
            <a:r>
              <a:rPr lang="nl-NL" dirty="0" err="1" smtClean="0"/>
              <a:t>Billing</a:t>
            </a:r>
            <a:endParaRPr lang="nl-NL" dirty="0" smtClean="0"/>
          </a:p>
          <a:p>
            <a:r>
              <a:rPr lang="nl-NL" dirty="0" err="1" smtClean="0"/>
              <a:t>Notifications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alerting</a:t>
            </a:r>
            <a:endParaRPr lang="nl-NL" dirty="0" smtClean="0"/>
          </a:p>
          <a:p>
            <a:r>
              <a:rPr lang="nl-NL" dirty="0" err="1" smtClean="0"/>
              <a:t>Logging</a:t>
            </a:r>
            <a:endParaRPr lang="nl-NL" dirty="0" smtClean="0"/>
          </a:p>
          <a:p>
            <a:r>
              <a:rPr lang="nl-NL" dirty="0" err="1" smtClean="0"/>
              <a:t>Relational</a:t>
            </a:r>
            <a:r>
              <a:rPr lang="nl-NL" dirty="0" smtClean="0"/>
              <a:t> Database </a:t>
            </a:r>
            <a:r>
              <a:rPr lang="nl-NL" dirty="0" err="1" smtClean="0"/>
              <a:t>Capability</a:t>
            </a:r>
            <a:endParaRPr lang="nl-NL" dirty="0" smtClean="0"/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09160" y="86258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59440" y="748283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430000" y="748283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24385" y="7776209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24385" y="777620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74680" y="748283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11567160" y="8134349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001625" y="737996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016865" y="737996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672185" y="737996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13582650" y="8081009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144750" y="82257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Logging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44750" y="87325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Cache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144750" y="82067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144750" y="8732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144750" y="77038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Authentication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144750" y="76847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44750" y="71970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Notification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44750" y="71780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44750" y="670941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Usage</a:t>
            </a: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b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Tracking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5144750" y="66903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system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707136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5656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09160" y="560451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09160" y="56045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030200" y="59436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030200" y="64503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030200" y="59245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030200" y="645033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Cloud 14"/>
          <p:cNvSpPr/>
          <p:nvPr/>
        </p:nvSpPr>
        <p:spPr>
          <a:xfrm>
            <a:off x="6918960" y="1661160"/>
            <a:ext cx="5577840" cy="205740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6280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36280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319385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19385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0124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182880" y="4591050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HTML 5 Web Component</a:t>
            </a:r>
            <a:endParaRPr lang="en-US" sz="1400" dirty="0"/>
          </a:p>
        </p:txBody>
      </p:sp>
      <p:sp>
        <p:nvSpPr>
          <p:cNvPr id="22" name="Rectangular Callout 21"/>
          <p:cNvSpPr/>
          <p:nvPr/>
        </p:nvSpPr>
        <p:spPr>
          <a:xfrm>
            <a:off x="2857500" y="4221480"/>
            <a:ext cx="754380" cy="449580"/>
          </a:xfrm>
          <a:prstGeom prst="wedgeRectCallout">
            <a:avLst>
              <a:gd name="adj1" fmla="val -1336"/>
              <a:gd name="adj2" fmla="val 1542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3093720" y="5684520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030200" y="54216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Authentication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030200" y="540258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9704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81228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6760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3474720" y="6301740"/>
            <a:ext cx="994410" cy="575310"/>
          </a:xfrm>
          <a:prstGeom prst="wedgeRectCallout">
            <a:avLst>
              <a:gd name="adj1" fmla="val 96957"/>
              <a:gd name="adj2" fmla="val -3195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/ Spring Boot</a:t>
            </a:r>
            <a:endParaRPr lang="en-US" sz="1400" dirty="0"/>
          </a:p>
        </p:txBody>
      </p:sp>
      <p:sp>
        <p:nvSpPr>
          <p:cNvPr id="34" name="Rectangular Callout 33"/>
          <p:cNvSpPr/>
          <p:nvPr/>
        </p:nvSpPr>
        <p:spPr>
          <a:xfrm>
            <a:off x="5844540" y="6246495"/>
            <a:ext cx="1150620" cy="68580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&amp; </a:t>
            </a:r>
            <a:r>
              <a:rPr lang="nl-NL" sz="1400" dirty="0" err="1" smtClean="0"/>
              <a:t>MongoDB</a:t>
            </a:r>
            <a:endParaRPr lang="en-US" sz="1400" dirty="0"/>
          </a:p>
        </p:txBody>
      </p:sp>
      <p:sp>
        <p:nvSpPr>
          <p:cNvPr id="35" name="Rectangular Callout 34"/>
          <p:cNvSpPr/>
          <p:nvPr/>
        </p:nvSpPr>
        <p:spPr>
          <a:xfrm>
            <a:off x="14820900" y="6652260"/>
            <a:ext cx="647700" cy="323850"/>
          </a:xfrm>
          <a:prstGeom prst="wedgeRectCallout">
            <a:avLst>
              <a:gd name="adj1" fmla="val -12860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Redis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7791450" y="4290060"/>
            <a:ext cx="918210" cy="449580"/>
          </a:xfrm>
          <a:prstGeom prst="wedgeRectCallout">
            <a:avLst>
              <a:gd name="adj1" fmla="val -29552"/>
              <a:gd name="adj2" fmla="val 1237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Widgets</a:t>
            </a:r>
            <a:endParaRPr lang="en-US" sz="1400" dirty="0"/>
          </a:p>
        </p:txBody>
      </p:sp>
      <p:sp>
        <p:nvSpPr>
          <p:cNvPr id="38" name="Rectangular Callout 37"/>
          <p:cNvSpPr/>
          <p:nvPr/>
        </p:nvSpPr>
        <p:spPr>
          <a:xfrm>
            <a:off x="6419850" y="4141470"/>
            <a:ext cx="754380" cy="449580"/>
          </a:xfrm>
          <a:prstGeom prst="wedgeRectCallout">
            <a:avLst>
              <a:gd name="adj1" fmla="val 33007"/>
              <a:gd name="adj2" fmla="val 1644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4686300" y="8202930"/>
            <a:ext cx="491490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Storage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6918960" y="7816215"/>
            <a:ext cx="565785" cy="476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378065" y="5734050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474720" y="5547360"/>
            <a:ext cx="1234440" cy="217184"/>
          </a:xfrm>
          <a:custGeom>
            <a:avLst/>
            <a:gdLst>
              <a:gd name="connsiteX0" fmla="*/ 0 w 1234440"/>
              <a:gd name="connsiteY0" fmla="*/ 0 h 217184"/>
              <a:gd name="connsiteX1" fmla="*/ 594360 w 1234440"/>
              <a:gd name="connsiteY1" fmla="*/ 198120 h 217184"/>
              <a:gd name="connsiteX2" fmla="*/ 1234440 w 1234440"/>
              <a:gd name="connsiteY2" fmla="*/ 198120 h 21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440" h="217184">
                <a:moveTo>
                  <a:pt x="0" y="0"/>
                </a:moveTo>
                <a:cubicBezTo>
                  <a:pt x="194310" y="82550"/>
                  <a:pt x="388620" y="165100"/>
                  <a:pt x="594360" y="198120"/>
                </a:cubicBezTo>
                <a:cubicBezTo>
                  <a:pt x="800100" y="231140"/>
                  <a:pt x="1017270" y="214630"/>
                  <a:pt x="1234440" y="1981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520440" y="4926331"/>
            <a:ext cx="3307080" cy="529589"/>
          </a:xfrm>
          <a:custGeom>
            <a:avLst/>
            <a:gdLst>
              <a:gd name="connsiteX0" fmla="*/ 0 w 3307080"/>
              <a:gd name="connsiteY0" fmla="*/ 529589 h 529589"/>
              <a:gd name="connsiteX1" fmla="*/ 1645920 w 3307080"/>
              <a:gd name="connsiteY1" fmla="*/ 11429 h 529589"/>
              <a:gd name="connsiteX2" fmla="*/ 3307080 w 3307080"/>
              <a:gd name="connsiteY2" fmla="*/ 209549 h 5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7080" h="529589">
                <a:moveTo>
                  <a:pt x="0" y="529589"/>
                </a:moveTo>
                <a:cubicBezTo>
                  <a:pt x="547370" y="297179"/>
                  <a:pt x="1094740" y="64769"/>
                  <a:pt x="1645920" y="11429"/>
                </a:cubicBezTo>
                <a:cubicBezTo>
                  <a:pt x="2197100" y="-41911"/>
                  <a:pt x="3083560" y="102869"/>
                  <a:pt x="3307080" y="20954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223760" y="4803795"/>
            <a:ext cx="2849880" cy="1551285"/>
          </a:xfrm>
          <a:custGeom>
            <a:avLst/>
            <a:gdLst>
              <a:gd name="connsiteX0" fmla="*/ 2849880 w 2849880"/>
              <a:gd name="connsiteY0" fmla="*/ 1551285 h 1551285"/>
              <a:gd name="connsiteX1" fmla="*/ 1310640 w 2849880"/>
              <a:gd name="connsiteY1" fmla="*/ 194925 h 1551285"/>
              <a:gd name="connsiteX2" fmla="*/ 243840 w 2849880"/>
              <a:gd name="connsiteY2" fmla="*/ 12045 h 1551285"/>
              <a:gd name="connsiteX3" fmla="*/ 0 w 2849880"/>
              <a:gd name="connsiteY3" fmla="*/ 225405 h 155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9880" h="1551285">
                <a:moveTo>
                  <a:pt x="2849880" y="1551285"/>
                </a:moveTo>
                <a:cubicBezTo>
                  <a:pt x="2297430" y="1001375"/>
                  <a:pt x="1744980" y="451465"/>
                  <a:pt x="1310640" y="194925"/>
                </a:cubicBezTo>
                <a:cubicBezTo>
                  <a:pt x="876300" y="-61615"/>
                  <a:pt x="462280" y="6965"/>
                  <a:pt x="243840" y="12045"/>
                </a:cubicBezTo>
                <a:cubicBezTo>
                  <a:pt x="25400" y="17125"/>
                  <a:pt x="12700" y="121265"/>
                  <a:pt x="0" y="22540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242560" y="2290629"/>
            <a:ext cx="3108960" cy="3851091"/>
          </a:xfrm>
          <a:custGeom>
            <a:avLst/>
            <a:gdLst>
              <a:gd name="connsiteX0" fmla="*/ 0 w 3108960"/>
              <a:gd name="connsiteY0" fmla="*/ 3851091 h 3851091"/>
              <a:gd name="connsiteX1" fmla="*/ 883920 w 3108960"/>
              <a:gd name="connsiteY1" fmla="*/ 2860491 h 3851091"/>
              <a:gd name="connsiteX2" fmla="*/ 304800 w 3108960"/>
              <a:gd name="connsiteY2" fmla="*/ 437331 h 3851091"/>
              <a:gd name="connsiteX3" fmla="*/ 3108960 w 3108960"/>
              <a:gd name="connsiteY3" fmla="*/ 10611 h 38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960" h="3851091">
                <a:moveTo>
                  <a:pt x="0" y="3851091"/>
                </a:moveTo>
                <a:cubicBezTo>
                  <a:pt x="416560" y="3640271"/>
                  <a:pt x="833120" y="3429451"/>
                  <a:pt x="883920" y="2860491"/>
                </a:cubicBezTo>
                <a:cubicBezTo>
                  <a:pt x="934720" y="2291531"/>
                  <a:pt x="-66040" y="912311"/>
                  <a:pt x="304800" y="437331"/>
                </a:cubicBezTo>
                <a:cubicBezTo>
                  <a:pt x="675640" y="-37649"/>
                  <a:pt x="1892300" y="-13519"/>
                  <a:pt x="3108960" y="1061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/>
          <p:cNvSpPr/>
          <p:nvPr/>
        </p:nvSpPr>
        <p:spPr>
          <a:xfrm>
            <a:off x="2778444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>
            <a:off x="7060406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ular Callout 50"/>
          <p:cNvSpPr/>
          <p:nvPr/>
        </p:nvSpPr>
        <p:spPr>
          <a:xfrm>
            <a:off x="1017270" y="630174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Python &amp; </a:t>
            </a:r>
            <a:r>
              <a:rPr lang="nl-NL" sz="1400" dirty="0" err="1" smtClean="0"/>
              <a:t>MySQL</a:t>
            </a:r>
            <a:endParaRPr lang="en-US" sz="1400" dirty="0"/>
          </a:p>
        </p:txBody>
      </p:sp>
      <p:sp>
        <p:nvSpPr>
          <p:cNvPr id="52" name="Rectangular Callout 51"/>
          <p:cNvSpPr/>
          <p:nvPr/>
        </p:nvSpPr>
        <p:spPr>
          <a:xfrm>
            <a:off x="5078730" y="503301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3" name="Cube 52"/>
          <p:cNvSpPr/>
          <p:nvPr/>
        </p:nvSpPr>
        <p:spPr>
          <a:xfrm>
            <a:off x="10212704" y="6751320"/>
            <a:ext cx="2047875" cy="185547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WebLogic</a:t>
            </a:r>
            <a:r>
              <a:rPr lang="nl-NL" dirty="0" smtClean="0"/>
              <a:t> &amp; Oracle Database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9898380" y="580263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319385" y="5924550"/>
            <a:ext cx="1832610" cy="1051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Legacy</a:t>
            </a:r>
            <a:r>
              <a:rPr lang="nl-NL" dirty="0" smtClean="0"/>
              <a:t> Application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898380" y="58216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235690" y="5560695"/>
            <a:ext cx="1131570" cy="5524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54" name="Rectangular Callout 53"/>
          <p:cNvSpPr/>
          <p:nvPr/>
        </p:nvSpPr>
        <p:spPr>
          <a:xfrm>
            <a:off x="8416290" y="6145530"/>
            <a:ext cx="1150620" cy="685800"/>
          </a:xfrm>
          <a:prstGeom prst="wedgeRectCallout">
            <a:avLst>
              <a:gd name="adj1" fmla="val 93582"/>
              <a:gd name="adj2" fmla="val 31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Strangler</a:t>
            </a:r>
            <a:endParaRPr lang="en-US" sz="1400" dirty="0"/>
          </a:p>
        </p:txBody>
      </p:sp>
      <p:sp>
        <p:nvSpPr>
          <p:cNvPr id="55" name="Rectangular Callout 54"/>
          <p:cNvSpPr/>
          <p:nvPr/>
        </p:nvSpPr>
        <p:spPr>
          <a:xfrm>
            <a:off x="7312818" y="3215640"/>
            <a:ext cx="1150620" cy="50292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13030200" y="49149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Notification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3030200" y="48958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3030200" y="44272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Usage</a:t>
            </a:r>
            <a:r>
              <a:rPr lang="nl-NL" sz="1200" dirty="0" smtClean="0">
                <a:solidFill>
                  <a:schemeClr val="tx2"/>
                </a:solidFill>
              </a:rPr>
              <a:t> </a:t>
            </a:r>
            <a:br>
              <a:rPr lang="nl-NL" sz="1200" dirty="0" smtClean="0">
                <a:solidFill>
                  <a:schemeClr val="tx2"/>
                </a:solidFill>
              </a:rPr>
            </a:br>
            <a:r>
              <a:rPr lang="nl-NL" sz="1200" dirty="0" smtClean="0">
                <a:solidFill>
                  <a:schemeClr val="tx2"/>
                </a:solidFill>
              </a:rPr>
              <a:t>Tracking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3030200" y="44081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00379" cy="57277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Introduction of 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- objectives</a:t>
            </a:r>
            <a:r>
              <a:rPr lang="en-US" dirty="0"/>
              <a:t>, </a:t>
            </a:r>
            <a:r>
              <a:rPr lang="en-US" dirty="0" smtClean="0"/>
              <a:t>traits, implementation</a:t>
            </a:r>
            <a:endParaRPr lang="en-US" dirty="0"/>
          </a:p>
          <a:p>
            <a:r>
              <a:rPr lang="en-US" dirty="0" smtClean="0"/>
              <a:t>The making of a </a:t>
            </a:r>
            <a:r>
              <a:rPr lang="en-US" dirty="0" err="1" smtClean="0"/>
              <a:t>microservice</a:t>
            </a:r>
            <a:r>
              <a:rPr lang="en-US" dirty="0" smtClean="0"/>
              <a:t> (demo)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microservices</a:t>
            </a:r>
            <a:r>
              <a:rPr lang="en-US" dirty="0" smtClean="0"/>
              <a:t> platform - generic capabilities</a:t>
            </a:r>
          </a:p>
          <a:p>
            <a:r>
              <a:rPr lang="en-US" dirty="0" smtClean="0"/>
              <a:t>Using events for decoupled interaction and workflow choreography</a:t>
            </a:r>
          </a:p>
          <a:p>
            <a:r>
              <a:rPr lang="en-US" dirty="0" smtClean="0"/>
              <a:t>Introduction of Apache Kafka for implementing the Event Bus</a:t>
            </a:r>
            <a:endParaRPr lang="en-US" dirty="0"/>
          </a:p>
          <a:p>
            <a:pPr lvl="1"/>
            <a:r>
              <a:rPr lang="nl-NL" dirty="0" smtClean="0"/>
              <a:t>Microservices </a:t>
            </a:r>
            <a:r>
              <a:rPr lang="nl-NL" dirty="0" err="1" smtClean="0"/>
              <a:t>and</a:t>
            </a:r>
            <a:r>
              <a:rPr lang="nl-NL" dirty="0" smtClean="0"/>
              <a:t> Event Bus in a </a:t>
            </a:r>
            <a:r>
              <a:rPr lang="nl-NL" dirty="0" err="1" smtClean="0"/>
              <a:t>hybrid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– cross on-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  <a:p>
            <a:r>
              <a:rPr lang="nl-NL" dirty="0" err="1" smtClean="0"/>
              <a:t>Implementing</a:t>
            </a:r>
            <a:r>
              <a:rPr lang="nl-NL" dirty="0" smtClean="0"/>
              <a:t> a </a:t>
            </a:r>
            <a:r>
              <a:rPr lang="nl-NL" dirty="0" err="1" smtClean="0"/>
              <a:t>multi</a:t>
            </a:r>
            <a:r>
              <a:rPr lang="nl-NL" dirty="0" smtClean="0"/>
              <a:t>-microservice workflow </a:t>
            </a:r>
            <a:r>
              <a:rPr lang="nl-NL" dirty="0" err="1" smtClean="0"/>
              <a:t>with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Design, </a:t>
            </a:r>
            <a:r>
              <a:rPr lang="nl-NL" dirty="0" err="1" smtClean="0"/>
              <a:t>architecture</a:t>
            </a:r>
            <a:r>
              <a:rPr lang="nl-NL" dirty="0" smtClean="0"/>
              <a:t>,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demo</a:t>
            </a:r>
            <a:endParaRPr lang="en-US" dirty="0"/>
          </a:p>
          <a:p>
            <a:r>
              <a:rPr lang="nl-NL" dirty="0" smtClean="0"/>
              <a:t>Music maestro – </a:t>
            </a:r>
            <a:r>
              <a:rPr lang="nl-NL" dirty="0" err="1" smtClean="0"/>
              <a:t>demonstrating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workflow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microservices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is-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7906834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Trends, </a:t>
            </a:r>
            <a:r>
              <a:rPr lang="nl-NL" dirty="0" err="1" smtClean="0"/>
              <a:t>challenges</a:t>
            </a:r>
            <a:r>
              <a:rPr lang="nl-NL" dirty="0" smtClean="0"/>
              <a:t>, common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of containers </a:t>
            </a:r>
            <a:r>
              <a:rPr lang="nl-NL" dirty="0" err="1" smtClean="0"/>
              <a:t>and</a:t>
            </a:r>
            <a:r>
              <a:rPr lang="nl-NL" dirty="0" smtClean="0"/>
              <a:t> container management</a:t>
            </a:r>
          </a:p>
          <a:p>
            <a:pPr lvl="1"/>
            <a:r>
              <a:rPr lang="nl-NL" dirty="0" smtClean="0"/>
              <a:t>Docker Containers – </a:t>
            </a:r>
            <a:r>
              <a:rPr lang="nl-NL" dirty="0" err="1" smtClean="0"/>
              <a:t>layered</a:t>
            </a:r>
            <a:r>
              <a:rPr lang="nl-NL" dirty="0" smtClean="0"/>
              <a:t>, </a:t>
            </a:r>
            <a:r>
              <a:rPr lang="nl-NL" dirty="0" err="1" smtClean="0"/>
              <a:t>packaged</a:t>
            </a:r>
            <a:r>
              <a:rPr lang="nl-NL" dirty="0" smtClean="0"/>
              <a:t> &amp; </a:t>
            </a:r>
            <a:r>
              <a:rPr lang="nl-NL" dirty="0" err="1" smtClean="0"/>
              <a:t>shippable</a:t>
            </a:r>
            <a:r>
              <a:rPr lang="nl-NL" dirty="0" smtClean="0"/>
              <a:t>, </a:t>
            </a:r>
            <a:r>
              <a:rPr lang="nl-NL" dirty="0" err="1" smtClean="0"/>
              <a:t>registry</a:t>
            </a:r>
            <a:endParaRPr lang="nl-NL" dirty="0" smtClean="0"/>
          </a:p>
          <a:p>
            <a:pPr lvl="1"/>
            <a:r>
              <a:rPr lang="nl-NL" dirty="0" smtClean="0"/>
              <a:t>Docker Container Management: Composer, </a:t>
            </a:r>
            <a:r>
              <a:rPr lang="nl-NL" dirty="0" err="1" smtClean="0"/>
              <a:t>Mesos</a:t>
            </a:r>
            <a:r>
              <a:rPr lang="nl-NL" dirty="0" smtClean="0"/>
              <a:t>, </a:t>
            </a:r>
            <a:r>
              <a:rPr lang="nl-NL" dirty="0" err="1" smtClean="0"/>
              <a:t>Swarm</a:t>
            </a:r>
            <a:r>
              <a:rPr lang="nl-NL" dirty="0" smtClean="0"/>
              <a:t> or </a:t>
            </a:r>
            <a:r>
              <a:rPr lang="nl-NL" dirty="0" err="1" smtClean="0"/>
              <a:t>Kubernetes</a:t>
            </a:r>
            <a:endParaRPr lang="nl-NL" dirty="0" smtClean="0"/>
          </a:p>
          <a:p>
            <a:pPr lvl="1"/>
            <a:r>
              <a:rPr lang="nl-NL" dirty="0" smtClean="0"/>
              <a:t>Application Container platform </a:t>
            </a:r>
            <a:r>
              <a:rPr lang="nl-NL" dirty="0" err="1" smtClean="0"/>
              <a:t>such</a:t>
            </a:r>
            <a:r>
              <a:rPr lang="nl-NL" dirty="0" smtClean="0"/>
              <a:t> as Google App Engine, </a:t>
            </a:r>
            <a:r>
              <a:rPr lang="nl-NL" dirty="0" err="1" smtClean="0"/>
              <a:t>Azure</a:t>
            </a:r>
            <a:r>
              <a:rPr lang="nl-NL" dirty="0" smtClean="0"/>
              <a:t> App Service, </a:t>
            </a:r>
            <a:r>
              <a:rPr lang="nl-NL" dirty="0"/>
              <a:t>O</a:t>
            </a:r>
            <a:r>
              <a:rPr lang="nl-NL" dirty="0" smtClean="0"/>
              <a:t>racle Application Container Cloud, AWS </a:t>
            </a:r>
            <a:r>
              <a:rPr lang="nl-NL" dirty="0" err="1" smtClean="0"/>
              <a:t>Beanstalk</a:t>
            </a:r>
            <a:endParaRPr lang="nl-NL" dirty="0" smtClean="0"/>
          </a:p>
          <a:p>
            <a:r>
              <a:rPr lang="nl-NL" dirty="0" err="1" smtClean="0"/>
              <a:t>Serverless</a:t>
            </a:r>
            <a:r>
              <a:rPr lang="nl-NL" dirty="0" smtClean="0"/>
              <a:t> computing – AWS </a:t>
            </a:r>
            <a:r>
              <a:rPr lang="nl-NL" dirty="0" err="1" smtClean="0"/>
              <a:t>Lambda</a:t>
            </a:r>
            <a:r>
              <a:rPr lang="nl-NL" dirty="0" smtClean="0"/>
              <a:t>, Oracle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of cache for [state of] </a:t>
            </a:r>
            <a:r>
              <a:rPr lang="nl-NL" dirty="0" err="1" smtClean="0"/>
              <a:t>longer</a:t>
            </a:r>
            <a:r>
              <a:rPr lang="nl-NL" dirty="0" smtClean="0"/>
              <a:t> running </a:t>
            </a:r>
            <a:r>
              <a:rPr lang="nl-NL" dirty="0" err="1" smtClean="0"/>
              <a:t>conversations</a:t>
            </a:r>
            <a:endParaRPr lang="nl-NL" dirty="0" smtClean="0"/>
          </a:p>
          <a:p>
            <a:pPr lvl="1"/>
            <a:r>
              <a:rPr lang="nl-NL" dirty="0" smtClean="0"/>
              <a:t>Transaction, </a:t>
            </a:r>
            <a:r>
              <a:rPr lang="nl-NL" dirty="0" err="1" smtClean="0"/>
              <a:t>session</a:t>
            </a:r>
            <a:r>
              <a:rPr lang="nl-NL" dirty="0" smtClean="0"/>
              <a:t>, workflow, business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smtClean="0"/>
              <a:t>New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consider</a:t>
            </a:r>
            <a:r>
              <a:rPr lang="nl-NL" dirty="0" smtClean="0"/>
              <a:t> data</a:t>
            </a:r>
          </a:p>
          <a:p>
            <a:pPr lvl="1"/>
            <a:r>
              <a:rPr lang="nl-NL" dirty="0" smtClean="0"/>
              <a:t>Every microservice </a:t>
            </a:r>
            <a:r>
              <a:rPr lang="nl-NL" dirty="0" err="1" smtClean="0"/>
              <a:t>owns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requires</a:t>
            </a:r>
            <a:r>
              <a:rPr lang="nl-NL" dirty="0" smtClean="0"/>
              <a:t> – data </a:t>
            </a:r>
            <a:r>
              <a:rPr lang="nl-NL" dirty="0" err="1" smtClean="0"/>
              <a:t>denormalization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duplication</a:t>
            </a:r>
            <a:r>
              <a:rPr lang="nl-NL" dirty="0" smtClean="0"/>
              <a:t> of data </a:t>
            </a:r>
            <a:r>
              <a:rPr lang="nl-NL" dirty="0" err="1" smtClean="0"/>
              <a:t>across</a:t>
            </a:r>
            <a:r>
              <a:rPr lang="nl-NL" dirty="0" smtClean="0"/>
              <a:t> microservices is a </a:t>
            </a:r>
            <a:r>
              <a:rPr lang="nl-NL" dirty="0" err="1" smtClean="0"/>
              <a:t>logical</a:t>
            </a:r>
            <a:r>
              <a:rPr lang="nl-NL" dirty="0" smtClean="0"/>
              <a:t> </a:t>
            </a:r>
            <a:r>
              <a:rPr lang="nl-NL" dirty="0" err="1" smtClean="0"/>
              <a:t>consequence</a:t>
            </a:r>
            <a:endParaRPr lang="nl-NL" dirty="0" smtClean="0"/>
          </a:p>
          <a:p>
            <a:pPr lvl="1"/>
            <a:r>
              <a:rPr lang="nl-NL" dirty="0" err="1" smtClean="0"/>
              <a:t>Command</a:t>
            </a:r>
            <a:r>
              <a:rPr lang="nl-NL" dirty="0" smtClean="0"/>
              <a:t> Query </a:t>
            </a:r>
            <a:r>
              <a:rPr lang="nl-NL" dirty="0" err="1" smtClean="0"/>
              <a:t>Responsibility</a:t>
            </a:r>
            <a:r>
              <a:rPr lang="nl-NL" dirty="0" smtClean="0"/>
              <a:t> </a:t>
            </a:r>
            <a:r>
              <a:rPr lang="nl-NL" dirty="0" err="1" smtClean="0"/>
              <a:t>Segregation</a:t>
            </a:r>
            <a:r>
              <a:rPr lang="nl-NL" dirty="0" smtClean="0"/>
              <a:t> (CQRS)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r>
              <a:rPr lang="nl-NL" dirty="0" err="1" smtClean="0"/>
              <a:t>Orchestration</a:t>
            </a:r>
            <a:r>
              <a:rPr lang="nl-NL" dirty="0"/>
              <a:t> </a:t>
            </a:r>
            <a:r>
              <a:rPr lang="nl-NL" dirty="0" smtClean="0"/>
              <a:t>|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pPr lvl="1"/>
            <a:endParaRPr lang="nl-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3862" y="2546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862" y="4070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3862" y="5594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99962" y="17707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99962" y="3179631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99962" y="4914768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9962" y="66475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99962" y="4226587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663" y="195819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27863" y="118349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546081" y="2923100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MicroserviceS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4587219" cy="6464300"/>
          </a:xfrm>
        </p:spPr>
        <p:txBody>
          <a:bodyPr>
            <a:normAutofit fontScale="92500" lnSpcReduction="20000"/>
          </a:bodyPr>
          <a:lstStyle/>
          <a:p>
            <a:r>
              <a:rPr lang="nl-NL" dirty="0" smtClean="0"/>
              <a:t>Report business events [without </a:t>
            </a:r>
            <a:r>
              <a:rPr lang="nl-NL" dirty="0" err="1" smtClean="0"/>
              <a:t>knowing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without </a:t>
            </a:r>
            <a:r>
              <a:rPr lang="nl-NL" dirty="0" err="1" smtClean="0"/>
              <a:t>expecting</a:t>
            </a:r>
            <a:r>
              <a:rPr lang="nl-NL" dirty="0" smtClean="0"/>
              <a:t> a response]</a:t>
            </a:r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</a:t>
            </a:r>
            <a:r>
              <a:rPr lang="nl-NL" dirty="0" err="1" smtClean="0"/>
              <a:t>interested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– for </a:t>
            </a:r>
            <a:r>
              <a:rPr lang="nl-NL" dirty="0" err="1" smtClean="0"/>
              <a:t>example</a:t>
            </a:r>
            <a:r>
              <a:rPr lang="nl-NL" dirty="0" smtClean="0"/>
              <a:t> trigger </a:t>
            </a:r>
            <a:r>
              <a:rPr lang="nl-NL" dirty="0" err="1" smtClean="0"/>
              <a:t>serverless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Provide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caller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conversation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endParaRPr lang="nl-NL" dirty="0" smtClean="0"/>
          </a:p>
          <a:p>
            <a:r>
              <a:rPr lang="nl-NL" dirty="0" err="1" smtClean="0"/>
              <a:t>Choreograph</a:t>
            </a:r>
            <a:r>
              <a:rPr lang="nl-NL" dirty="0" smtClean="0"/>
              <a:t> cross-microservice workflow | </a:t>
            </a:r>
            <a:r>
              <a:rPr lang="nl-NL" dirty="0" err="1" smtClean="0"/>
              <a:t>process</a:t>
            </a:r>
            <a:endParaRPr lang="nl-NL" dirty="0" smtClean="0"/>
          </a:p>
          <a:p>
            <a:pPr lvl="1"/>
            <a:r>
              <a:rPr lang="nl-NL" dirty="0" err="1" smtClean="0"/>
              <a:t>Inform</a:t>
            </a:r>
            <a:r>
              <a:rPr lang="nl-NL" dirty="0" smtClean="0"/>
              <a:t> workflow |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orchestrator</a:t>
            </a:r>
            <a:r>
              <a:rPr lang="nl-NL" dirty="0" smtClean="0"/>
              <a:t> | job </a:t>
            </a:r>
            <a:r>
              <a:rPr lang="nl-NL" dirty="0" err="1" smtClean="0"/>
              <a:t>scheduler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activity</a:t>
            </a:r>
            <a:r>
              <a:rPr lang="nl-NL" dirty="0" smtClean="0"/>
              <a:t> status</a:t>
            </a:r>
          </a:p>
          <a:p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transaction –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rollback</a:t>
            </a:r>
            <a:r>
              <a:rPr lang="nl-NL" dirty="0"/>
              <a:t>/</a:t>
            </a:r>
            <a:r>
              <a:rPr lang="nl-NL" dirty="0" err="1"/>
              <a:t>compensate</a:t>
            </a:r>
            <a:endParaRPr lang="nl-NL" dirty="0"/>
          </a:p>
          <a:p>
            <a:r>
              <a:rPr lang="nl-NL" dirty="0" smtClean="0"/>
              <a:t>Make data events </a:t>
            </a:r>
            <a:r>
              <a:rPr lang="nl-NL" dirty="0" err="1" smtClean="0"/>
              <a:t>available</a:t>
            </a:r>
            <a:r>
              <a:rPr lang="nl-NL" dirty="0" smtClean="0"/>
              <a:t> for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maintain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[</a:t>
            </a:r>
            <a:r>
              <a:rPr lang="nl-NL" dirty="0" err="1" smtClean="0"/>
              <a:t>derived</a:t>
            </a:r>
            <a:r>
              <a:rPr lang="nl-NL" dirty="0" smtClean="0"/>
              <a:t>] data set </a:t>
            </a:r>
          </a:p>
          <a:p>
            <a:r>
              <a:rPr lang="nl-NL" dirty="0" err="1" smtClean="0"/>
              <a:t>Synchronize</a:t>
            </a:r>
            <a:r>
              <a:rPr lang="nl-NL" dirty="0" smtClean="0"/>
              <a:t> cache </a:t>
            </a:r>
            <a:r>
              <a:rPr lang="nl-NL" dirty="0" err="1" smtClean="0"/>
              <a:t>refresh</a:t>
            </a:r>
            <a:endParaRPr lang="nl-NL" dirty="0" smtClean="0"/>
          </a:p>
          <a:p>
            <a:pPr lvl="1"/>
            <a:r>
              <a:rPr lang="nl-NL" dirty="0" err="1" smtClean="0"/>
              <a:t>Informing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microservice </a:t>
            </a:r>
            <a:r>
              <a:rPr lang="nl-NL" dirty="0" err="1" smtClean="0"/>
              <a:t>caching</a:t>
            </a:r>
            <a:r>
              <a:rPr lang="nl-NL" dirty="0" smtClean="0"/>
              <a:t> data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refresh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records</a:t>
            </a:r>
          </a:p>
          <a:p>
            <a:r>
              <a:rPr lang="nl-NL" dirty="0"/>
              <a:t>Hand systems events &amp;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monitoring </a:t>
            </a:r>
            <a:r>
              <a:rPr lang="nl-NL" dirty="0" smtClean="0"/>
              <a:t>service</a:t>
            </a:r>
          </a:p>
          <a:p>
            <a:r>
              <a:rPr lang="nl-NL" dirty="0" smtClean="0"/>
              <a:t>Extreme </a:t>
            </a:r>
            <a:r>
              <a:rPr lang="nl-NL" dirty="0" err="1" smtClean="0"/>
              <a:t>decoupling</a:t>
            </a:r>
            <a:r>
              <a:rPr lang="nl-NL" dirty="0" smtClean="0"/>
              <a:t> – microservice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Microservice never call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even </a:t>
            </a:r>
            <a:r>
              <a:rPr lang="nl-NL" dirty="0" err="1" smtClean="0"/>
              <a:t>through</a:t>
            </a:r>
            <a:r>
              <a:rPr lang="nl-NL" dirty="0" smtClean="0"/>
              <a:t> public API;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r>
              <a:rPr lang="nl-NL" dirty="0" smtClean="0"/>
              <a:t> are </a:t>
            </a:r>
            <a:r>
              <a:rPr lang="nl-NL" dirty="0" err="1" smtClean="0"/>
              <a:t>through</a:t>
            </a:r>
            <a:r>
              <a:rPr lang="nl-NL" dirty="0" smtClean="0"/>
              <a:t> events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3074" name="Picture 2" descr="comparison between the orchestration pattern and the choreography patter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4128959" y="6629400"/>
            <a:ext cx="2970321" cy="27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Workflow </a:t>
            </a:r>
            <a:r>
              <a:rPr lang="nl-NL" dirty="0" err="1" smtClean="0"/>
              <a:t>Choreography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35659" cy="5727700"/>
          </a:xfrm>
        </p:spPr>
        <p:txBody>
          <a:bodyPr/>
          <a:lstStyle/>
          <a:p>
            <a:r>
              <a:rPr lang="nl-NL" dirty="0" smtClean="0"/>
              <a:t>Multi step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Each</a:t>
            </a:r>
            <a:r>
              <a:rPr lang="nl-NL" dirty="0" smtClean="0"/>
              <a:t> step in different microservice</a:t>
            </a:r>
          </a:p>
          <a:p>
            <a:r>
              <a:rPr lang="nl-NL" dirty="0" smtClean="0"/>
              <a:t>Multiple approaches</a:t>
            </a:r>
          </a:p>
          <a:p>
            <a:pPr lvl="1"/>
            <a:r>
              <a:rPr lang="nl-NL" dirty="0" err="1" smtClean="0"/>
              <a:t>Orchestrator</a:t>
            </a:r>
            <a:r>
              <a:rPr lang="nl-NL" dirty="0" smtClean="0"/>
              <a:t> – running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invoking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subsequently</a:t>
            </a:r>
            <a:r>
              <a:rPr lang="nl-NL" dirty="0" smtClean="0"/>
              <a:t>, </a:t>
            </a:r>
            <a:r>
              <a:rPr lang="nl-NL" dirty="0" err="1" smtClean="0"/>
              <a:t>responding</a:t>
            </a:r>
            <a:r>
              <a:rPr lang="nl-NL" dirty="0" smtClean="0"/>
              <a:t> </a:t>
            </a:r>
            <a:r>
              <a:rPr lang="nl-NL" dirty="0" err="1" smtClean="0"/>
              <a:t>either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synch</a:t>
            </a:r>
            <a:r>
              <a:rPr lang="nl-NL" dirty="0" smtClean="0"/>
              <a:t> response, </a:t>
            </a:r>
            <a:r>
              <a:rPr lang="nl-NL" dirty="0" err="1" smtClean="0"/>
              <a:t>asynch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or event</a:t>
            </a:r>
          </a:p>
          <a:p>
            <a:pPr lvl="1"/>
            <a:r>
              <a:rPr lang="nl-NL" dirty="0" err="1" smtClean="0"/>
              <a:t>Choreography</a:t>
            </a:r>
            <a:r>
              <a:rPr lang="nl-NL" dirty="0" smtClean="0"/>
              <a:t> – 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react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relevant events</a:t>
            </a:r>
          </a:p>
          <a:p>
            <a:pPr lvl="2"/>
            <a:r>
              <a:rPr lang="nl-NL" dirty="0" smtClean="0"/>
              <a:t>Act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your</a:t>
            </a:r>
            <a:r>
              <a:rPr lang="nl-NL" dirty="0" smtClean="0"/>
              <a:t> turn (as </a:t>
            </a:r>
            <a:r>
              <a:rPr lang="nl-NL" dirty="0" err="1" smtClean="0"/>
              <a:t>determined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routing slip?)</a:t>
            </a:r>
          </a:p>
          <a:p>
            <a:pPr lvl="2"/>
            <a:r>
              <a:rPr lang="nl-NL" dirty="0" smtClean="0"/>
              <a:t>Share state </a:t>
            </a:r>
            <a:r>
              <a:rPr lang="nl-NL" dirty="0" err="1" smtClean="0"/>
              <a:t>through</a:t>
            </a:r>
            <a:r>
              <a:rPr lang="nl-NL" dirty="0" smtClean="0"/>
              <a:t> cache </a:t>
            </a:r>
            <a:r>
              <a:rPr lang="nl-NL" dirty="0" err="1" smtClean="0"/>
              <a:t>with</a:t>
            </a:r>
            <a:r>
              <a:rPr lang="nl-NL" dirty="0" smtClean="0"/>
              <a:t> claim check in routing slip</a:t>
            </a:r>
          </a:p>
          <a:p>
            <a:pPr lvl="2"/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done</a:t>
            </a:r>
            <a:r>
              <a:rPr lang="nl-NL" dirty="0" smtClean="0"/>
              <a:t>, </a:t>
            </a:r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routing slip</a:t>
            </a:r>
          </a:p>
          <a:p>
            <a:pPr lvl="2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compensation</a:t>
            </a:r>
            <a:r>
              <a:rPr lang="nl-NL" dirty="0" smtClean="0"/>
              <a:t> </a:t>
            </a:r>
            <a:r>
              <a:rPr lang="nl-NL" dirty="0" err="1" smtClean="0"/>
              <a:t>handler</a:t>
            </a:r>
            <a:endParaRPr lang="en-US" dirty="0"/>
          </a:p>
        </p:txBody>
      </p:sp>
      <p:pic>
        <p:nvPicPr>
          <p:cNvPr id="1026" name="Picture 2" descr="http://www.dreweaster.com/images/service_choreograp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713" y="1445260"/>
            <a:ext cx="4463362" cy="26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Requirements</a:t>
            </a:r>
            <a:r>
              <a:rPr lang="nl-NL" dirty="0" smtClean="0"/>
              <a:t> for Event </a:t>
            </a:r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11899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decoupling</a:t>
            </a:r>
            <a:r>
              <a:rPr lang="nl-NL" dirty="0" smtClean="0"/>
              <a:t> 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publisher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endParaRPr lang="nl-NL" dirty="0" smtClean="0"/>
          </a:p>
          <a:p>
            <a:r>
              <a:rPr lang="nl-NL" dirty="0" smtClean="0"/>
              <a:t>Generally </a:t>
            </a:r>
            <a:r>
              <a:rPr lang="nl-NL" dirty="0" err="1" smtClean="0"/>
              <a:t>accessible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microservices</a:t>
            </a:r>
          </a:p>
          <a:p>
            <a:pPr lvl="1"/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smtClean="0"/>
              <a:t>Using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formats for </a:t>
            </a:r>
            <a:r>
              <a:rPr lang="nl-NL" dirty="0" err="1" smtClean="0"/>
              <a:t>communications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payload</a:t>
            </a:r>
            <a:r>
              <a:rPr lang="nl-NL" dirty="0" smtClean="0"/>
              <a:t> (http, JSON)</a:t>
            </a:r>
          </a:p>
          <a:p>
            <a:r>
              <a:rPr lang="nl-NL" dirty="0" err="1" smtClean="0"/>
              <a:t>Scalable</a:t>
            </a:r>
            <a:r>
              <a:rPr lang="nl-NL" dirty="0" smtClean="0"/>
              <a:t> (handle high loads)</a:t>
            </a:r>
          </a:p>
          <a:p>
            <a:r>
              <a:rPr lang="nl-NL" dirty="0" err="1" smtClean="0"/>
              <a:t>Available</a:t>
            </a:r>
            <a:r>
              <a:rPr lang="nl-NL" dirty="0" smtClean="0"/>
              <a:t> (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speedy</a:t>
            </a:r>
            <a:r>
              <a:rPr lang="nl-NL" dirty="0" smtClean="0"/>
              <a:t> event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Reliable</a:t>
            </a:r>
            <a:r>
              <a:rPr lang="nl-NL" dirty="0" smtClean="0"/>
              <a:t> (do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events,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delivery)</a:t>
            </a:r>
          </a:p>
          <a:p>
            <a:r>
              <a:rPr lang="nl-NL" dirty="0" smtClean="0"/>
              <a:t>Event Ordering (</a:t>
            </a:r>
            <a:r>
              <a:rPr lang="nl-NL" dirty="0" err="1" smtClean="0"/>
              <a:t>deliver</a:t>
            </a:r>
            <a:r>
              <a:rPr lang="nl-NL" dirty="0" smtClean="0"/>
              <a:t> events in </a:t>
            </a:r>
            <a:r>
              <a:rPr lang="nl-NL" dirty="0" err="1" smtClean="0"/>
              <a:t>the</a:t>
            </a:r>
            <a:r>
              <a:rPr lang="nl-NL" dirty="0" smtClean="0"/>
              <a:t> order of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Retain</a:t>
            </a:r>
            <a:r>
              <a:rPr lang="nl-NL" dirty="0" smtClean="0"/>
              <a:t> Event </a:t>
            </a:r>
            <a:r>
              <a:rPr lang="nl-NL" dirty="0" err="1" smtClean="0"/>
              <a:t>History</a:t>
            </a:r>
            <a:endParaRPr lang="nl-NL" dirty="0" smtClean="0"/>
          </a:p>
          <a:p>
            <a:r>
              <a:rPr lang="nl-NL" dirty="0" err="1" smtClean="0"/>
              <a:t>Manageable</a:t>
            </a:r>
            <a:r>
              <a:rPr lang="nl-NL" dirty="0" smtClean="0"/>
              <a:t> </a:t>
            </a:r>
            <a:r>
              <a:rPr lang="en-US" dirty="0" smtClean="0"/>
              <a:t>at scale</a:t>
            </a:r>
          </a:p>
          <a:p>
            <a:r>
              <a:rPr lang="nl-NL" dirty="0" smtClean="0"/>
              <a:t>Event </a:t>
            </a:r>
            <a:r>
              <a:rPr lang="nl-NL" dirty="0" err="1" smtClean="0"/>
              <a:t>Catalog</a:t>
            </a:r>
            <a:r>
              <a:rPr lang="nl-NL" dirty="0" smtClean="0"/>
              <a:t> – </a:t>
            </a:r>
            <a:r>
              <a:rPr lang="nl-NL" dirty="0" err="1" smtClean="0"/>
              <a:t>which</a:t>
            </a:r>
            <a:r>
              <a:rPr lang="nl-NL" dirty="0" smtClean="0"/>
              <a:t> events are </a:t>
            </a:r>
            <a:r>
              <a:rPr lang="nl-NL" dirty="0" err="1" smtClean="0"/>
              <a:t>published</a:t>
            </a:r>
            <a:r>
              <a:rPr lang="nl-NL" dirty="0" smtClean="0"/>
              <a:t>, </a:t>
            </a:r>
            <a:r>
              <a:rPr lang="nl-NL" dirty="0" err="1" smtClean="0"/>
              <a:t>what</a:t>
            </a:r>
            <a:r>
              <a:rPr lang="nl-NL" dirty="0" smtClean="0"/>
              <a:t> do </a:t>
            </a: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payload</a:t>
            </a:r>
            <a:endParaRPr lang="nl-NL" dirty="0" smtClean="0"/>
          </a:p>
          <a:p>
            <a:pPr lvl="1"/>
            <a:r>
              <a:rPr lang="nl-NL" dirty="0" err="1" smtClean="0"/>
              <a:t>Harvested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2414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 smtClean="0"/>
              <a:t>Message Bus | Event Broker </a:t>
            </a:r>
          </a:p>
          <a:p>
            <a:r>
              <a:rPr lang="nl-NL" dirty="0" smtClean="0"/>
              <a:t>High volume, low </a:t>
            </a:r>
            <a:r>
              <a:rPr lang="nl-NL" dirty="0" err="1" smtClean="0"/>
              <a:t>latency</a:t>
            </a:r>
            <a:r>
              <a:rPr lang="nl-NL" dirty="0" smtClean="0"/>
              <a:t>,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reliable</a:t>
            </a:r>
            <a:r>
              <a:rPr lang="nl-NL" dirty="0" smtClean="0"/>
              <a:t>, cross </a:t>
            </a:r>
            <a:r>
              <a:rPr lang="nl-NL" dirty="0" err="1" smtClean="0"/>
              <a:t>technology</a:t>
            </a:r>
            <a:endParaRPr lang="nl-NL" dirty="0" smtClean="0"/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distributed</a:t>
            </a:r>
            <a:r>
              <a:rPr lang="nl-NL" dirty="0" smtClean="0"/>
              <a:t>,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ordering, ….</a:t>
            </a:r>
          </a:p>
          <a:p>
            <a:r>
              <a:rPr lang="nl-NL" dirty="0" smtClean="0"/>
              <a:t>2011/2012 </a:t>
            </a:r>
            <a:r>
              <a:rPr lang="nl-NL" dirty="0"/>
              <a:t>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</a:t>
            </a:r>
            <a:r>
              <a:rPr lang="nl-NL" dirty="0" smtClean="0"/>
              <a:t>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  <a:endParaRPr lang="nl-NL" dirty="0" smtClean="0"/>
          </a:p>
          <a:p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NodeJS</a:t>
            </a:r>
            <a:r>
              <a:rPr lang="nl-NL" dirty="0" smtClean="0"/>
              <a:t>, Java, C++, Python, Ruby, PHP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</a:t>
            </a:r>
            <a:endParaRPr lang="en-US" dirty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2302349"/>
            <a:ext cx="5185174" cy="11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146" y="502403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8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411820"/>
          </a:xfrm>
        </p:spPr>
        <p:txBody>
          <a:bodyPr>
            <a:normAutofit/>
          </a:bodyPr>
          <a:lstStyle/>
          <a:p>
            <a:r>
              <a:rPr lang="nl-NL" dirty="0" smtClean="0"/>
              <a:t>Topic</a:t>
            </a:r>
          </a:p>
          <a:p>
            <a:pPr lvl="1"/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pPr lvl="1"/>
            <a:r>
              <a:rPr lang="nl-NL" dirty="0" err="1" smtClean="0"/>
              <a:t>replicated</a:t>
            </a:r>
            <a:endParaRPr lang="nl-NL" dirty="0" smtClean="0"/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</a:p>
          <a:p>
            <a:pPr lvl="1"/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Consumer </a:t>
            </a:r>
            <a:r>
              <a:rPr lang="nl-NL" dirty="0" err="1" smtClean="0"/>
              <a:t>Groups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 microservices </a:t>
            </a:r>
            <a:r>
              <a:rPr lang="nl-NL" dirty="0" err="1" smtClean="0"/>
              <a:t>to</a:t>
            </a:r>
            <a:r>
              <a:rPr lang="nl-NL" dirty="0" smtClean="0"/>
              <a:t> KAFKA – NODEJS </a:t>
            </a:r>
            <a:r>
              <a:rPr lang="nl-NL" dirty="0" err="1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2133283"/>
            <a:ext cx="11039475" cy="731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API of microservice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Deployment API</a:t>
            </a:r>
          </a:p>
          <a:p>
            <a:pPr lvl="1"/>
            <a:r>
              <a:rPr lang="nl-NL" dirty="0" err="1" smtClean="0"/>
              <a:t>Injectable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–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cache, </a:t>
            </a:r>
            <a:r>
              <a:rPr lang="nl-NL" dirty="0" err="1" smtClean="0"/>
              <a:t>logging</a:t>
            </a:r>
            <a:r>
              <a:rPr lang="nl-NL" dirty="0" smtClean="0"/>
              <a:t>, storage URL, …</a:t>
            </a:r>
          </a:p>
          <a:p>
            <a:pPr lvl="1"/>
            <a:r>
              <a:rPr lang="nl-NL" dirty="0" err="1" smtClean="0"/>
              <a:t>Configurable</a:t>
            </a:r>
            <a:r>
              <a:rPr lang="nl-NL" dirty="0" smtClean="0"/>
              <a:t> meta-data – run time parameters, log level, </a:t>
            </a:r>
            <a:r>
              <a:rPr lang="nl-NL" dirty="0" err="1" smtClean="0"/>
              <a:t>credential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Interraction</a:t>
            </a:r>
            <a:r>
              <a:rPr lang="nl-NL" dirty="0" smtClean="0"/>
              <a:t> API</a:t>
            </a:r>
          </a:p>
          <a:p>
            <a:pPr lvl="1"/>
            <a:r>
              <a:rPr lang="nl-NL" dirty="0" smtClean="0"/>
              <a:t>REST Resources &amp; Operations – query </a:t>
            </a:r>
            <a:r>
              <a:rPr lang="nl-NL" dirty="0" err="1" smtClean="0"/>
              <a:t>and</a:t>
            </a:r>
            <a:r>
              <a:rPr lang="nl-NL" dirty="0" smtClean="0"/>
              <a:t> URL parameters, </a:t>
            </a:r>
            <a:r>
              <a:rPr lang="nl-NL" dirty="0" err="1" smtClean="0"/>
              <a:t>message</a:t>
            </a:r>
            <a:r>
              <a:rPr lang="nl-NL" dirty="0" smtClean="0"/>
              <a:t> formats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Consumed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way </a:t>
            </a:r>
            <a:r>
              <a:rPr lang="nl-NL" dirty="0" err="1" smtClean="0"/>
              <a:t>to</a:t>
            </a:r>
            <a:r>
              <a:rPr lang="nl-NL" dirty="0" smtClean="0"/>
              <a:t> call | </a:t>
            </a:r>
            <a:r>
              <a:rPr lang="nl-NL" dirty="0" err="1" smtClean="0"/>
              <a:t>activate</a:t>
            </a:r>
            <a:r>
              <a:rPr lang="nl-NL" dirty="0" smtClean="0"/>
              <a:t>  a microservice </a:t>
            </a:r>
          </a:p>
          <a:p>
            <a:pPr lvl="2"/>
            <a:r>
              <a:rPr lang="nl-NL" dirty="0" smtClean="0"/>
              <a:t>Reference </a:t>
            </a:r>
            <a:r>
              <a:rPr lang="nl-NL" dirty="0" err="1" smtClean="0"/>
              <a:t>to</a:t>
            </a:r>
            <a:r>
              <a:rPr lang="nl-NL" dirty="0" smtClean="0"/>
              <a:t> entry in Event </a:t>
            </a:r>
            <a:r>
              <a:rPr lang="nl-NL" dirty="0" err="1" smtClean="0"/>
              <a:t>Catalog</a:t>
            </a:r>
            <a:endParaRPr lang="nl-NL" dirty="0" smtClean="0"/>
          </a:p>
          <a:p>
            <a:pPr lvl="2"/>
            <a:r>
              <a:rPr lang="nl-NL" dirty="0" smtClean="0"/>
              <a:t>May </a:t>
            </a:r>
            <a:r>
              <a:rPr lang="nl-NL" dirty="0" err="1" smtClean="0"/>
              <a:t>include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shared Cache Resource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Produced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output </a:t>
            </a:r>
            <a:r>
              <a:rPr lang="nl-NL" dirty="0" err="1" smtClean="0"/>
              <a:t>from</a:t>
            </a:r>
            <a:r>
              <a:rPr lang="nl-NL" dirty="0" smtClean="0"/>
              <a:t> microservice</a:t>
            </a:r>
          </a:p>
          <a:p>
            <a:pPr lvl="2"/>
            <a:r>
              <a:rPr lang="nl-NL" dirty="0" smtClean="0"/>
              <a:t>Event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75149" y="1148210"/>
            <a:ext cx="3559425" cy="254948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36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11" name="Up Arrow 10"/>
          <p:cNvSpPr/>
          <p:nvPr/>
        </p:nvSpPr>
        <p:spPr>
          <a:xfrm>
            <a:off x="14422738" y="3224486"/>
            <a:ext cx="914400" cy="946414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Source Code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3738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github.com/lucasjellema/oracle-code-brussels-microservices-choreography</a:t>
            </a:r>
            <a:endParaRPr lang="en-US" dirty="0" smtClean="0"/>
          </a:p>
          <a:p>
            <a:pPr lvl="1"/>
            <a:r>
              <a:rPr lang="nl-NL" dirty="0" err="1" smtClean="0"/>
              <a:t>NodeJS</a:t>
            </a:r>
            <a:endParaRPr lang="nl-NL" dirty="0" smtClean="0"/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Producer &amp; Consumer</a:t>
            </a:r>
          </a:p>
          <a:p>
            <a:pPr lvl="1"/>
            <a:r>
              <a:rPr lang="nl-NL" dirty="0" smtClean="0"/>
              <a:t>Docker </a:t>
            </a:r>
            <a:r>
              <a:rPr lang="nl-NL" dirty="0" err="1" smtClean="0"/>
              <a:t>build</a:t>
            </a:r>
            <a:r>
              <a:rPr lang="nl-NL" dirty="0" smtClean="0"/>
              <a:t> files</a:t>
            </a:r>
          </a:p>
          <a:p>
            <a:pPr lvl="1"/>
            <a:r>
              <a:rPr lang="nl-NL" dirty="0" err="1" smtClean="0"/>
              <a:t>Kubernetes</a:t>
            </a:r>
            <a:r>
              <a:rPr lang="nl-NL" dirty="0" smtClean="0"/>
              <a:t> YAML</a:t>
            </a:r>
            <a:br>
              <a:rPr lang="nl-NL" dirty="0" smtClean="0"/>
            </a:b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926" y="3596639"/>
            <a:ext cx="7875879" cy="564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95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bridge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&amp; on </a:t>
            </a:r>
            <a:r>
              <a:rPr lang="nl-NL" dirty="0" err="1" smtClean="0"/>
              <a:t>premises</a:t>
            </a:r>
            <a:r>
              <a:rPr lang="nl-NL" dirty="0" smtClean="0"/>
              <a:t> Event bus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96619" cy="5727700"/>
          </a:xfrm>
        </p:spPr>
        <p:txBody>
          <a:bodyPr/>
          <a:lstStyle/>
          <a:p>
            <a:r>
              <a:rPr lang="nl-NL" dirty="0" smtClean="0"/>
              <a:t>An event bus </a:t>
            </a:r>
            <a:r>
              <a:rPr lang="nl-NL" dirty="0" err="1" smtClean="0"/>
              <a:t>based</a:t>
            </a:r>
            <a:r>
              <a:rPr lang="nl-NL" dirty="0" smtClean="0"/>
              <a:t> on Apache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nl-NL" dirty="0" smtClean="0"/>
          </a:p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offer </a:t>
            </a:r>
            <a:r>
              <a:rPr lang="nl-NL" dirty="0" err="1" smtClean="0"/>
              <a:t>such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r>
              <a:rPr lang="nl-NL" dirty="0" smtClean="0"/>
              <a:t> service</a:t>
            </a:r>
          </a:p>
          <a:p>
            <a:pPr lvl="1"/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 Oracle Event Hub CS</a:t>
            </a:r>
          </a:p>
          <a:p>
            <a:r>
              <a:rPr lang="nl-NL" dirty="0" smtClean="0"/>
              <a:t>In a </a:t>
            </a:r>
            <a:r>
              <a:rPr lang="nl-NL" dirty="0" err="1" smtClean="0"/>
              <a:t>hybrid</a:t>
            </a:r>
            <a:r>
              <a:rPr lang="nl-NL" dirty="0" smtClean="0"/>
              <a:t> landscape – </a:t>
            </a:r>
            <a:r>
              <a:rPr lang="nl-NL" dirty="0" err="1" smtClean="0"/>
              <a:t>both</a:t>
            </a:r>
            <a:r>
              <a:rPr lang="nl-NL" dirty="0" smtClean="0"/>
              <a:t>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in-</a:t>
            </a:r>
            <a:r>
              <a:rPr lang="nl-NL" dirty="0" err="1" smtClean="0"/>
              <a:t>the</a:t>
            </a:r>
            <a:r>
              <a:rPr lang="nl-NL" dirty="0" smtClean="0"/>
              <a:t>-</a:t>
            </a:r>
            <a:r>
              <a:rPr lang="nl-NL" dirty="0" err="1" smtClean="0"/>
              <a:t>cloud</a:t>
            </a:r>
            <a:r>
              <a:rPr lang="nl-NL" dirty="0" smtClean="0"/>
              <a:t> microservices – </a:t>
            </a:r>
            <a:r>
              <a:rPr lang="nl-NL" dirty="0" err="1" smtClean="0"/>
              <a:t>two</a:t>
            </a:r>
            <a:r>
              <a:rPr lang="nl-NL" dirty="0" smtClean="0"/>
              <a:t> event </a:t>
            </a:r>
            <a:r>
              <a:rPr lang="nl-NL" dirty="0" err="1" smtClean="0"/>
              <a:t>buses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bridge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endParaRPr lang="nl-NL" dirty="0" smtClean="0"/>
          </a:p>
          <a:p>
            <a:pPr lvl="1"/>
            <a:r>
              <a:rPr lang="nl-NL" dirty="0" smtClean="0"/>
              <a:t>Or  more </a:t>
            </a:r>
            <a:r>
              <a:rPr lang="nl-NL" dirty="0" err="1" smtClean="0"/>
              <a:t>if</a:t>
            </a:r>
            <a:r>
              <a:rPr lang="nl-NL" dirty="0" smtClean="0"/>
              <a:t> multiple </a:t>
            </a:r>
            <a:r>
              <a:rPr lang="nl-NL" dirty="0" err="1" smtClean="0"/>
              <a:t>clouds</a:t>
            </a:r>
            <a:r>
              <a:rPr lang="nl-NL" dirty="0" smtClean="0"/>
              <a:t> are part of </a:t>
            </a:r>
            <a:r>
              <a:rPr lang="nl-NL" dirty="0" err="1" smtClean="0"/>
              <a:t>the</a:t>
            </a:r>
            <a:r>
              <a:rPr lang="nl-NL" dirty="0" smtClean="0"/>
              <a:t> landscape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9675705" y="5953302"/>
            <a:ext cx="3247815" cy="1241692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644188" y="5964365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40040" y="7454472"/>
            <a:ext cx="76538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55217" y="745974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pic>
        <p:nvPicPr>
          <p:cNvPr id="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3" y="5953302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2383377" y="8137069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072" y="812600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10"/>
          <p:cNvSpPr/>
          <p:nvPr/>
        </p:nvSpPr>
        <p:spPr>
          <a:xfrm>
            <a:off x="13348545" y="6065690"/>
            <a:ext cx="3672840" cy="124169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317028" y="6076753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723" y="606569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endCxn id="10" idx="0"/>
          </p:cNvCxnSpPr>
          <p:nvPr/>
        </p:nvCxnSpPr>
        <p:spPr>
          <a:xfrm flipH="1">
            <a:off x="13548098" y="6784834"/>
            <a:ext cx="958276" cy="134117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260796" y="6406432"/>
            <a:ext cx="2056232" cy="55146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27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bridge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&amp;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on </a:t>
            </a:r>
            <a:r>
              <a:rPr lang="nl-NL" dirty="0" err="1"/>
              <a:t>premises</a:t>
            </a:r>
            <a:r>
              <a:rPr lang="nl-NL" dirty="0"/>
              <a:t> Event bus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40719" y="8050499"/>
            <a:ext cx="863970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15995" y="6059141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15995" y="6059141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1493520" y="2236439"/>
            <a:ext cx="978238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497250" y="346707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777240" y="4892040"/>
            <a:ext cx="12451080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143514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9" name="Lightning Bolt 68"/>
          <p:cNvSpPr/>
          <p:nvPr/>
        </p:nvSpPr>
        <p:spPr>
          <a:xfrm>
            <a:off x="5286174" y="637918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5593494" y="6418808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2285418" y="3975930"/>
            <a:ext cx="2074725" cy="792835"/>
          </a:xfrm>
          <a:prstGeom prst="wedgeRectCallout">
            <a:avLst>
              <a:gd name="adj1" fmla="val 88449"/>
              <a:gd name="adj2" fmla="val 497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345600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Arrow Connector 2054"/>
          <p:cNvCxnSpPr/>
          <p:nvPr/>
        </p:nvCxnSpPr>
        <p:spPr>
          <a:xfrm>
            <a:off x="5149014" y="3785999"/>
            <a:ext cx="0" cy="227314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Lightning Bolt 104"/>
          <p:cNvSpPr/>
          <p:nvPr/>
        </p:nvSpPr>
        <p:spPr>
          <a:xfrm>
            <a:off x="6497251" y="321476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384710" y="342431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/>
          <p:cNvGrpSpPr/>
          <p:nvPr/>
        </p:nvGrpSpPr>
        <p:grpSpPr>
          <a:xfrm>
            <a:off x="9184154" y="3214764"/>
            <a:ext cx="468630" cy="693497"/>
            <a:chOff x="11068373" y="3070683"/>
            <a:chExt cx="655320" cy="1051560"/>
          </a:xfrm>
        </p:grpSpPr>
        <p:sp>
          <p:nvSpPr>
            <p:cNvPr id="114" name="Rounded Rectangle 113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851227" y="3062125"/>
            <a:ext cx="468630" cy="693497"/>
            <a:chOff x="11068373" y="3070683"/>
            <a:chExt cx="655320" cy="1051560"/>
          </a:xfrm>
        </p:grpSpPr>
        <p:sp>
          <p:nvSpPr>
            <p:cNvPr id="118" name="Rounded Rectangle 11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549347" y="2758993"/>
            <a:ext cx="468630" cy="693497"/>
            <a:chOff x="11068373" y="3070683"/>
            <a:chExt cx="655320" cy="1051560"/>
          </a:xfrm>
        </p:grpSpPr>
        <p:sp>
          <p:nvSpPr>
            <p:cNvPr id="121" name="Rounded Rectangle 12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sp>
        <p:nvSpPr>
          <p:cNvPr id="126" name="Lightning Bolt 125"/>
          <p:cNvSpPr/>
          <p:nvPr/>
        </p:nvSpPr>
        <p:spPr>
          <a:xfrm>
            <a:off x="4348533" y="598236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>
            <a:off x="4235992" y="6191913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10099594" y="6686241"/>
            <a:ext cx="468630" cy="693497"/>
            <a:chOff x="11068373" y="3070683"/>
            <a:chExt cx="655320" cy="1051560"/>
          </a:xfrm>
        </p:grpSpPr>
        <p:sp>
          <p:nvSpPr>
            <p:cNvPr id="129" name="Rounded Rectangle 128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0964787" y="6213562"/>
            <a:ext cx="468630" cy="693497"/>
            <a:chOff x="11068373" y="3070683"/>
            <a:chExt cx="655320" cy="1051560"/>
          </a:xfrm>
        </p:grpSpPr>
        <p:sp>
          <p:nvSpPr>
            <p:cNvPr id="132" name="Rounded Rectangle 131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79529" y="6339492"/>
            <a:ext cx="468630" cy="693497"/>
            <a:chOff x="11068373" y="3070683"/>
            <a:chExt cx="655320" cy="1051560"/>
          </a:xfrm>
        </p:grpSpPr>
        <p:sp>
          <p:nvSpPr>
            <p:cNvPr id="135" name="Rounded Rectangle 134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1585609" y="6724565"/>
            <a:ext cx="468630" cy="693497"/>
            <a:chOff x="11068373" y="3070683"/>
            <a:chExt cx="655320" cy="1051560"/>
          </a:xfrm>
        </p:grpSpPr>
        <p:sp>
          <p:nvSpPr>
            <p:cNvPr id="138" name="Rounded Rectangle 13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835873" y="6564283"/>
            <a:ext cx="468630" cy="693497"/>
            <a:chOff x="11068373" y="3070683"/>
            <a:chExt cx="655320" cy="1051560"/>
          </a:xfrm>
        </p:grpSpPr>
        <p:sp>
          <p:nvSpPr>
            <p:cNvPr id="141" name="Rounded Rectangle 14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2061" name="Group 2060"/>
          <p:cNvGrpSpPr/>
          <p:nvPr/>
        </p:nvGrpSpPr>
        <p:grpSpPr>
          <a:xfrm>
            <a:off x="11876931" y="7145824"/>
            <a:ext cx="419860" cy="272238"/>
            <a:chOff x="13244319" y="7127206"/>
            <a:chExt cx="532401" cy="544476"/>
          </a:xfrm>
        </p:grpSpPr>
        <p:sp>
          <p:nvSpPr>
            <p:cNvPr id="143" name="Lightning Bolt 142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ight Arrow 143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774563" y="6919892"/>
            <a:ext cx="419860" cy="272238"/>
            <a:chOff x="13244319" y="7127206"/>
            <a:chExt cx="532401" cy="544476"/>
          </a:xfrm>
        </p:grpSpPr>
        <p:sp>
          <p:nvSpPr>
            <p:cNvPr id="147" name="Lightning Bolt 146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/>
          <p:cNvGrpSpPr/>
          <p:nvPr/>
        </p:nvGrpSpPr>
        <p:grpSpPr>
          <a:xfrm>
            <a:off x="8506147" y="6615883"/>
            <a:ext cx="522454" cy="384633"/>
            <a:chOff x="10692927" y="5587542"/>
            <a:chExt cx="532402" cy="544476"/>
          </a:xfrm>
        </p:grpSpPr>
        <p:sp>
          <p:nvSpPr>
            <p:cNvPr id="149" name="Lightning Bolt 14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ight Arrow 14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634772" y="6251558"/>
            <a:ext cx="522454" cy="384633"/>
            <a:chOff x="10692927" y="5587542"/>
            <a:chExt cx="532402" cy="544476"/>
          </a:xfrm>
        </p:grpSpPr>
        <p:sp>
          <p:nvSpPr>
            <p:cNvPr id="153" name="Lightning Bolt 152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ight Arrow 153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0168355" y="3549343"/>
            <a:ext cx="419860" cy="272238"/>
            <a:chOff x="13244319" y="7127206"/>
            <a:chExt cx="532401" cy="544476"/>
          </a:xfrm>
        </p:grpSpPr>
        <p:sp>
          <p:nvSpPr>
            <p:cNvPr id="156" name="Lightning Bolt 155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ight Arrow 156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261208" y="2869808"/>
            <a:ext cx="522454" cy="384633"/>
            <a:chOff x="10692927" y="5587542"/>
            <a:chExt cx="532402" cy="544476"/>
          </a:xfrm>
        </p:grpSpPr>
        <p:sp>
          <p:nvSpPr>
            <p:cNvPr id="159" name="Lightning Bolt 15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6497250" y="692682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62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691575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Lightning Bolt 162"/>
          <p:cNvSpPr/>
          <p:nvPr/>
        </p:nvSpPr>
        <p:spPr>
          <a:xfrm>
            <a:off x="6497251" y="667451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/>
          <p:cNvSpPr/>
          <p:nvPr/>
        </p:nvSpPr>
        <p:spPr>
          <a:xfrm>
            <a:off x="6384710" y="688406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4627605" y="2800335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ed Rectangle 165"/>
          <p:cNvSpPr/>
          <p:nvPr/>
        </p:nvSpPr>
        <p:spPr>
          <a:xfrm>
            <a:off x="4627605" y="2800335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7" name="Lightning Bolt 166"/>
          <p:cNvSpPr/>
          <p:nvPr/>
        </p:nvSpPr>
        <p:spPr>
          <a:xfrm>
            <a:off x="5297784" y="312037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/>
          <p:cNvSpPr/>
          <p:nvPr/>
        </p:nvSpPr>
        <p:spPr>
          <a:xfrm>
            <a:off x="5605104" y="316000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Lightning Bolt 168"/>
          <p:cNvSpPr/>
          <p:nvPr/>
        </p:nvSpPr>
        <p:spPr>
          <a:xfrm>
            <a:off x="4360143" y="27235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>
            <a:off x="4247602" y="293310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ular Callout 171"/>
          <p:cNvSpPr/>
          <p:nvPr/>
        </p:nvSpPr>
        <p:spPr>
          <a:xfrm>
            <a:off x="2248349" y="3965824"/>
            <a:ext cx="2074725" cy="792835"/>
          </a:xfrm>
          <a:prstGeom prst="wedgeRectCallout">
            <a:avLst>
              <a:gd name="adj1" fmla="val 78900"/>
              <a:gd name="adj2" fmla="val 25157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sp>
        <p:nvSpPr>
          <p:cNvPr id="173" name="Rectangular Callout 172"/>
          <p:cNvSpPr/>
          <p:nvPr/>
        </p:nvSpPr>
        <p:spPr>
          <a:xfrm>
            <a:off x="2248349" y="3975929"/>
            <a:ext cx="2074725" cy="792835"/>
          </a:xfrm>
          <a:prstGeom prst="wedgeRectCallout">
            <a:avLst>
              <a:gd name="adj1" fmla="val 81838"/>
              <a:gd name="adj2" fmla="val -121337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62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5" grpId="0" animBg="1"/>
      <p:bldP spid="106" grpId="0" animBg="1"/>
      <p:bldP spid="126" grpId="0" animBg="1"/>
      <p:bldP spid="127" grpId="0" animBg="1"/>
      <p:bldP spid="163" grpId="0" animBg="1"/>
      <p:bldP spid="164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Desired</a:t>
            </a:r>
            <a:r>
              <a:rPr lang="nl-NL" dirty="0" smtClean="0"/>
              <a:t> Workflow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724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OracleCode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26" y="315849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00812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Validate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859280" y="5059680"/>
            <a:ext cx="2659786" cy="177165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No </a:t>
            </a:r>
            <a:r>
              <a:rPr lang="nl-NL" sz="1800" dirty="0" err="1" smtClean="0"/>
              <a:t>simple</a:t>
            </a:r>
            <a:r>
              <a:rPr lang="nl-NL" sz="1800" dirty="0" smtClean="0"/>
              <a:t> </a:t>
            </a:r>
            <a:r>
              <a:rPr lang="nl-NL" sz="1800" dirty="0" err="1" smtClean="0"/>
              <a:t>retweet</a:t>
            </a:r>
            <a:r>
              <a:rPr lang="nl-NL" sz="1800" dirty="0" smtClean="0"/>
              <a:t>, no black </a:t>
            </a:r>
            <a:r>
              <a:rPr lang="nl-NL" sz="1800" dirty="0" err="1" smtClean="0"/>
              <a:t>listed</a:t>
            </a:r>
            <a:r>
              <a:rPr lang="nl-NL" sz="1800" dirty="0" smtClean="0"/>
              <a:t> </a:t>
            </a:r>
            <a:r>
              <a:rPr lang="nl-NL" sz="1800" dirty="0" err="1" smtClean="0"/>
              <a:t>words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, no </a:t>
            </a:r>
            <a:r>
              <a:rPr lang="nl-NL" sz="1800" dirty="0" err="1" smtClean="0"/>
              <a:t>known</a:t>
            </a:r>
            <a:r>
              <a:rPr lang="nl-NL" sz="1800" dirty="0" smtClean="0"/>
              <a:t> robot tweeter or </a:t>
            </a:r>
            <a:r>
              <a:rPr lang="nl-NL" sz="1800" dirty="0" err="1" smtClean="0"/>
              <a:t>otherwise</a:t>
            </a:r>
            <a:r>
              <a:rPr lang="nl-NL" sz="1800" dirty="0" smtClean="0"/>
              <a:t> </a:t>
            </a:r>
            <a:r>
              <a:rPr lang="nl-NL" sz="1800" dirty="0" err="1" smtClean="0"/>
              <a:t>excluded</a:t>
            </a:r>
            <a:r>
              <a:rPr lang="nl-NL" sz="1800" dirty="0" smtClean="0"/>
              <a:t> </a:t>
            </a:r>
            <a:r>
              <a:rPr lang="nl-NL" sz="1800" dirty="0" err="1" smtClean="0"/>
              <a:t>authors</a:t>
            </a:r>
            <a:r>
              <a:rPr lang="nl-NL" sz="1800" dirty="0" smtClean="0"/>
              <a:t>, no </a:t>
            </a:r>
            <a:r>
              <a:rPr lang="nl-NL" sz="1800" dirty="0" err="1" smtClean="0"/>
              <a:t>undesirable</a:t>
            </a:r>
            <a:r>
              <a:rPr lang="nl-NL" sz="1800" dirty="0" smtClean="0"/>
              <a:t> </a:t>
            </a:r>
            <a:r>
              <a:rPr lang="nl-NL" sz="1800" dirty="0" err="1" smtClean="0"/>
              <a:t>location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7810094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Enrich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5375707" y="6888480"/>
            <a:ext cx="3230880" cy="1177290"/>
          </a:xfrm>
          <a:prstGeom prst="wedgeRectCallout">
            <a:avLst>
              <a:gd name="adj1" fmla="val 46854"/>
              <a:gd name="adj2" fmla="val -780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Details </a:t>
            </a:r>
            <a:r>
              <a:rPr lang="nl-NL" sz="1800" dirty="0" err="1" smtClean="0"/>
              <a:t>about</a:t>
            </a:r>
            <a:r>
              <a:rPr lang="nl-NL" sz="1800" dirty="0" smtClean="0"/>
              <a:t> </a:t>
            </a:r>
            <a:r>
              <a:rPr lang="nl-NL" sz="1800" dirty="0" err="1" smtClean="0"/>
              <a:t>author</a:t>
            </a:r>
            <a:r>
              <a:rPr lang="nl-NL" sz="1800" dirty="0" smtClean="0"/>
              <a:t>, </a:t>
            </a:r>
            <a:r>
              <a:rPr lang="nl-NL" sz="1800" dirty="0" err="1" smtClean="0"/>
              <a:t>location</a:t>
            </a:r>
            <a:r>
              <a:rPr lang="nl-NL" sz="1800" dirty="0" smtClean="0"/>
              <a:t>, hashtags, </a:t>
            </a:r>
            <a:r>
              <a:rPr lang="nl-NL" sz="1800" dirty="0" err="1" smtClean="0"/>
              <a:t>acronyms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abbreviations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 in tweet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>
          <a:xfrm>
            <a:off x="1120058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Add</a:t>
            </a:r>
            <a:r>
              <a:rPr lang="nl-NL" dirty="0" smtClean="0"/>
              <a:t> Tweet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923462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Add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tweet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top of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– a list of  recent, relevant tweets</a:t>
            </a:r>
            <a:endParaRPr lang="en-US" sz="1800" dirty="0"/>
          </a:p>
        </p:txBody>
      </p:sp>
      <p:cxnSp>
        <p:nvCxnSpPr>
          <p:cNvPr id="13" name="Elbow Connector 12"/>
          <p:cNvCxnSpPr>
            <a:stCxn id="6" idx="3"/>
            <a:endCxn id="8" idx="1"/>
          </p:cNvCxnSpPr>
          <p:nvPr/>
        </p:nvCxnSpPr>
        <p:spPr>
          <a:xfrm>
            <a:off x="6172200" y="4175760"/>
            <a:ext cx="1637894" cy="202311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974557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6" idx="1"/>
          </p:cNvCxnSpPr>
          <p:nvPr/>
        </p:nvCxnSpPr>
        <p:spPr>
          <a:xfrm>
            <a:off x="2941320" y="4175760"/>
            <a:ext cx="1066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464482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1267886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</a:t>
            </a:r>
            <a:r>
              <a:rPr lang="nl-NL" sz="1800" dirty="0" err="1" smtClean="0"/>
              <a:t>through</a:t>
            </a:r>
            <a:r>
              <a:rPr lang="nl-NL" sz="1800" dirty="0" smtClean="0"/>
              <a:t> API </a:t>
            </a:r>
            <a:r>
              <a:rPr lang="nl-NL" sz="1800" dirty="0" err="1" smtClean="0"/>
              <a:t>and</a:t>
            </a:r>
            <a:r>
              <a:rPr lang="nl-NL" sz="1800" dirty="0" smtClean="0"/>
              <a:t> UI (HTML web document)</a:t>
            </a:r>
            <a:endParaRPr lang="en-US" sz="1800" dirty="0"/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1318981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</p:cNvCxnSpPr>
          <p:nvPr/>
        </p:nvCxnSpPr>
        <p:spPr>
          <a:xfrm flipV="1">
            <a:off x="6172200" y="3032760"/>
            <a:ext cx="1637894" cy="114300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5664" y="274635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done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5629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oud 78"/>
          <p:cNvSpPr/>
          <p:nvPr/>
        </p:nvSpPr>
        <p:spPr>
          <a:xfrm>
            <a:off x="2553106" y="232314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to</a:t>
            </a:r>
            <a:r>
              <a:rPr lang="nl-NL" dirty="0" smtClean="0"/>
              <a:t> map workflow </a:t>
            </a:r>
            <a:r>
              <a:rPr lang="nl-NL" dirty="0" err="1" smtClean="0"/>
              <a:t>to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52" y="243999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9672038" y="1859280"/>
            <a:ext cx="654332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698328" y="728091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636" y="726974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653010" y="1999297"/>
            <a:ext cx="115785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TweetBoard</a:t>
            </a:r>
            <a:endParaRPr lang="en-US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79180" y="5859780"/>
            <a:ext cx="1381302" cy="784860"/>
          </a:xfrm>
          <a:prstGeom prst="wedgeRectCallout">
            <a:avLst>
              <a:gd name="adj1" fmla="val -104480"/>
              <a:gd name="adj2" fmla="val 71911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Validate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71" name="Lightning Bolt 70"/>
          <p:cNvSpPr/>
          <p:nvPr/>
        </p:nvSpPr>
        <p:spPr>
          <a:xfrm>
            <a:off x="13530307" y="703714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417766" y="724669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7" name="Rectangular Callout 86"/>
          <p:cNvSpPr/>
          <p:nvPr/>
        </p:nvSpPr>
        <p:spPr>
          <a:xfrm>
            <a:off x="9178613" y="6998970"/>
            <a:ext cx="994410" cy="575310"/>
          </a:xfrm>
          <a:prstGeom prst="wedgeRectCallout">
            <a:avLst>
              <a:gd name="adj1" fmla="val -158982"/>
              <a:gd name="adj2" fmla="val -690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SE</a:t>
            </a:r>
            <a:endParaRPr lang="en-US" sz="1400" dirty="0"/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860530" y="5730240"/>
            <a:ext cx="1211580" cy="777240"/>
          </a:xfrm>
          <a:prstGeom prst="wedgeRectCallout">
            <a:avLst>
              <a:gd name="adj1" fmla="val -129638"/>
              <a:gd name="adj2" fmla="val 954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Enrich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ular Callout 31"/>
          <p:cNvSpPr/>
          <p:nvPr/>
        </p:nvSpPr>
        <p:spPr>
          <a:xfrm>
            <a:off x="9174834" y="6993255"/>
            <a:ext cx="994410" cy="575310"/>
          </a:xfrm>
          <a:prstGeom prst="wedgeRectCallout">
            <a:avLst>
              <a:gd name="adj1" fmla="val 86229"/>
              <a:gd name="adj2" fmla="val -160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SE</a:t>
            </a:r>
            <a:endParaRPr lang="en-US" sz="1400" dirty="0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4597477" y="3296288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Image result for logo iftt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42" y="322135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" y="1569085"/>
            <a:ext cx="6569075" cy="673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42" y="18859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3901440"/>
            <a:ext cx="9772565" cy="29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6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>
            <a:off x="12864480" y="1568443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167" y="1513439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" y="1665062"/>
            <a:ext cx="5724525" cy="172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3" y="3185159"/>
            <a:ext cx="6483869" cy="352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18" y="1945958"/>
            <a:ext cx="3657600" cy="67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08" y="4416263"/>
            <a:ext cx="3390900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loud 27"/>
          <p:cNvSpPr/>
          <p:nvPr/>
        </p:nvSpPr>
        <p:spPr>
          <a:xfrm>
            <a:off x="10147618" y="725168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4" y="842018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11427777" y="1331911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ular Callout 30"/>
          <p:cNvSpPr/>
          <p:nvPr/>
        </p:nvSpPr>
        <p:spPr>
          <a:xfrm>
            <a:off x="12342178" y="676591"/>
            <a:ext cx="195453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smtClean="0"/>
              <a:t>#</a:t>
            </a:r>
            <a:r>
              <a:rPr lang="nl-NL" sz="2000" dirty="0" err="1" smtClean="0"/>
              <a:t>oraclecode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799877" y="1466128"/>
            <a:ext cx="532402" cy="544476"/>
            <a:chOff x="5167295" y="2165209"/>
            <a:chExt cx="532402" cy="544476"/>
          </a:xfrm>
        </p:grpSpPr>
        <p:sp>
          <p:nvSpPr>
            <p:cNvPr id="33" name="Lightning Bolt 32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loud 34"/>
          <p:cNvSpPr/>
          <p:nvPr/>
        </p:nvSpPr>
        <p:spPr>
          <a:xfrm>
            <a:off x="14296708" y="2671002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5714028" y="3577782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5714028" y="3577782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6563220" y="2593928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3" name="Freeform 2"/>
          <p:cNvSpPr/>
          <p:nvPr/>
        </p:nvSpPr>
        <p:spPr>
          <a:xfrm>
            <a:off x="15057120" y="2377440"/>
            <a:ext cx="1113138" cy="1203960"/>
          </a:xfrm>
          <a:custGeom>
            <a:avLst/>
            <a:gdLst>
              <a:gd name="connsiteX0" fmla="*/ 0 w 1113138"/>
              <a:gd name="connsiteY0" fmla="*/ 0 h 1203960"/>
              <a:gd name="connsiteX1" fmla="*/ 1005840 w 1113138"/>
              <a:gd name="connsiteY1" fmla="*/ 274320 h 1203960"/>
              <a:gd name="connsiteX2" fmla="*/ 1036320 w 1113138"/>
              <a:gd name="connsiteY2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38" h="1203960">
                <a:moveTo>
                  <a:pt x="0" y="0"/>
                </a:moveTo>
                <a:cubicBezTo>
                  <a:pt x="416560" y="36830"/>
                  <a:pt x="833120" y="73660"/>
                  <a:pt x="1005840" y="274320"/>
                </a:cubicBezTo>
                <a:cubicBezTo>
                  <a:pt x="1178560" y="474980"/>
                  <a:pt x="1107440" y="839470"/>
                  <a:pt x="1036320" y="120396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endParaRPr lang="nl-NL" sz="1400" dirty="0">
              <a:solidFill>
                <a:schemeClr val="tx2"/>
              </a:solidFill>
            </a:endParaRPr>
          </a:p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r>
              <a:rPr lang="nl-NL" sz="1400" dirty="0" smtClean="0">
                <a:solidFill>
                  <a:schemeClr val="tx2"/>
                </a:solidFill>
              </a:rPr>
              <a:t>Event Bus</a:t>
            </a:r>
            <a:br>
              <a:rPr lang="nl-NL" sz="1400" dirty="0" smtClean="0">
                <a:solidFill>
                  <a:schemeClr val="tx2"/>
                </a:solidFill>
              </a:rPr>
            </a:b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2"/>
                </a:solidFill>
              </a:rPr>
              <a:t>Cache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>
              <a:solidFill>
                <a:schemeClr val="tx2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2"/>
                </a:solidFill>
              </a:rPr>
              <a:t>EventHub</a:t>
            </a:r>
            <a:r>
              <a:rPr lang="nl-NL" sz="1400" dirty="0" smtClean="0">
                <a:solidFill>
                  <a:schemeClr val="tx2"/>
                </a:solidFill>
              </a:rPr>
              <a:t> CS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8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nl-NL" dirty="0" smtClean="0"/>
              <a:t>Routing Slip </a:t>
            </a:r>
            <a:r>
              <a:rPr lang="nl-NL" dirty="0" err="1" smtClean="0"/>
              <a:t>published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workflow </a:t>
            </a:r>
            <a:r>
              <a:rPr lang="nl-NL" dirty="0" err="1" smtClean="0"/>
              <a:t>Launcher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1081722" y="1737360"/>
            <a:ext cx="12009437" cy="817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8"/>
          <a:stretch/>
        </p:blipFill>
        <p:spPr bwMode="auto">
          <a:xfrm>
            <a:off x="8898648" y="2316480"/>
            <a:ext cx="10452025" cy="662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9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2762250" y="50444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6" name="Rectangular Callout 45"/>
          <p:cNvSpPr/>
          <p:nvPr/>
        </p:nvSpPr>
        <p:spPr>
          <a:xfrm>
            <a:off x="1965960" y="690372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4" name="Rectangular Callout 53"/>
          <p:cNvSpPr/>
          <p:nvPr/>
        </p:nvSpPr>
        <p:spPr>
          <a:xfrm>
            <a:off x="8261508" y="3817619"/>
            <a:ext cx="1217772" cy="712783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7130269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78" name="Rectangular Callout 77"/>
          <p:cNvSpPr/>
          <p:nvPr/>
        </p:nvSpPr>
        <p:spPr>
          <a:xfrm>
            <a:off x="8836818" y="21488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11332318" y="3208686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ular Callout 108"/>
          <p:cNvSpPr/>
          <p:nvPr/>
        </p:nvSpPr>
        <p:spPr>
          <a:xfrm>
            <a:off x="4123647" y="735330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712689" y="2308701"/>
            <a:ext cx="532402" cy="544476"/>
            <a:chOff x="5167295" y="2165209"/>
            <a:chExt cx="532402" cy="544476"/>
          </a:xfrm>
        </p:grpSpPr>
        <p:sp>
          <p:nvSpPr>
            <p:cNvPr id="110" name="Lightning Bolt 109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90" grpId="0" animBg="1"/>
      <p:bldP spid="91" grpId="0" animBg="1"/>
      <p:bldP spid="92" grpId="0" animBg="1"/>
      <p:bldP spid="93" grpId="0" animBg="1"/>
      <p:bldP spid="107" grpId="0" animBg="1"/>
      <p:bldP spid="10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063269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6979920" y="4763448"/>
            <a:ext cx="787908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Topology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54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7135767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4859000" y="4807479"/>
            <a:ext cx="1671799" cy="109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5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5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52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8834865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202251" y="555265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29811" y="455260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513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74853" y="6906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60152" y="6904800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76" y="5597587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10514189" y="5813965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881575" y="5597587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409135" y="4597534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37" y="6149888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39476" y="6949728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16" y="559780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12234729" y="5814186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2602115" y="5597808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129675" y="4597755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77" y="6150109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60016" y="6949949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7" y="7258672"/>
            <a:ext cx="2010421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99168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820234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541300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3262366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9176794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100394" y="2143151"/>
            <a:ext cx="2195469" cy="6968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Cache</a:t>
            </a: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Cloud Service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40638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3262366" y="2886590"/>
            <a:ext cx="0" cy="30368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logo virtual bo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147" y="7781285"/>
            <a:ext cx="1279705" cy="12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8" grpId="0" animBg="1"/>
      <p:bldP spid="19" grpId="0" animBg="1"/>
      <p:bldP spid="30" grpId="0" animBg="1"/>
      <p:bldP spid="34" grpId="0"/>
      <p:bldP spid="36" grpId="0"/>
      <p:bldP spid="38" grpId="0" animBg="1"/>
      <p:bldP spid="42" grpId="0"/>
      <p:bldP spid="44" grpId="0" animBg="1"/>
      <p:bldP spid="48" grpId="0"/>
      <p:bldP spid="62" grpId="0" animBg="1"/>
      <p:bldP spid="56" grpId="0" animBg="1"/>
      <p:bldP spid="57" grpId="0" animBg="1"/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objectives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because</a:t>
            </a:r>
            <a:r>
              <a:rPr lang="nl-NL" dirty="0" smtClean="0"/>
              <a:t> of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objectives</a:t>
            </a:r>
            <a:r>
              <a:rPr lang="nl-NL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956539" cy="6327139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Flexible</a:t>
            </a:r>
            <a:r>
              <a:rPr lang="nl-NL" dirty="0" smtClean="0"/>
              <a:t>, agile (</a:t>
            </a:r>
            <a:r>
              <a:rPr lang="nl-NL" dirty="0" err="1" smtClean="0"/>
              <a:t>Dev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/>
              <a:t>F</a:t>
            </a:r>
            <a:r>
              <a:rPr lang="nl-NL" dirty="0" err="1" smtClean="0"/>
              <a:t>unctionality</a:t>
            </a:r>
            <a:r>
              <a:rPr lang="nl-NL" dirty="0" smtClean="0"/>
              <a:t> </a:t>
            </a:r>
            <a:r>
              <a:rPr lang="nl-NL" dirty="0" err="1" smtClean="0"/>
              <a:t>evolves</a:t>
            </a:r>
            <a:r>
              <a:rPr lang="nl-NL" dirty="0" smtClean="0"/>
              <a:t> </a:t>
            </a:r>
            <a:r>
              <a:rPr lang="nl-NL" dirty="0" err="1" smtClean="0"/>
              <a:t>rapidly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little</a:t>
            </a:r>
            <a:r>
              <a:rPr lang="nl-NL" dirty="0" smtClean="0"/>
              <a:t> effort</a:t>
            </a:r>
          </a:p>
          <a:p>
            <a:pPr lvl="1"/>
            <a:r>
              <a:rPr lang="nl-NL" dirty="0" smtClean="0"/>
              <a:t>Easy </a:t>
            </a:r>
            <a:r>
              <a:rPr lang="nl-NL" dirty="0" err="1" smtClean="0"/>
              <a:t>quick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endParaRPr lang="nl-NL" dirty="0" smtClean="0"/>
          </a:p>
          <a:p>
            <a:pPr lvl="1"/>
            <a:r>
              <a:rPr lang="nl-NL" dirty="0" smtClean="0"/>
              <a:t>Low impact</a:t>
            </a:r>
          </a:p>
          <a:p>
            <a:r>
              <a:rPr lang="nl-NL" dirty="0" err="1" smtClean="0"/>
              <a:t>Manageable</a:t>
            </a:r>
            <a:r>
              <a:rPr lang="nl-NL" dirty="0" smtClean="0"/>
              <a:t> Non </a:t>
            </a:r>
            <a:r>
              <a:rPr lang="nl-NL" dirty="0" err="1" smtClean="0"/>
              <a:t>Functionally</a:t>
            </a:r>
            <a:r>
              <a:rPr lang="nl-NL" dirty="0" smtClean="0"/>
              <a:t> (</a:t>
            </a:r>
            <a:r>
              <a:rPr lang="nl-NL" dirty="0" err="1" smtClean="0"/>
              <a:t>Ops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 – handle </a:t>
            </a:r>
            <a:r>
              <a:rPr lang="nl-NL" dirty="0" err="1" smtClean="0"/>
              <a:t>flexible</a:t>
            </a:r>
            <a:r>
              <a:rPr lang="nl-NL" dirty="0" smtClean="0"/>
              <a:t> </a:t>
            </a:r>
            <a:r>
              <a:rPr lang="nl-NL" dirty="0" err="1" smtClean="0"/>
              <a:t>workload</a:t>
            </a:r>
            <a:r>
              <a:rPr lang="nl-NL" dirty="0" smtClean="0"/>
              <a:t> (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scaleout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Available</a:t>
            </a:r>
            <a:r>
              <a:rPr lang="nl-NL" dirty="0" smtClean="0"/>
              <a:t> –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failing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endParaRPr lang="nl-NL" dirty="0" smtClean="0"/>
          </a:p>
          <a:p>
            <a:r>
              <a:rPr lang="nl-NL" dirty="0" err="1" smtClean="0"/>
              <a:t>Comprehendable</a:t>
            </a:r>
            <a:endParaRPr lang="nl-NL" dirty="0" smtClean="0"/>
          </a:p>
          <a:p>
            <a:pPr lvl="1"/>
            <a:r>
              <a:rPr lang="nl-NL" dirty="0" err="1"/>
              <a:t>Dependencies</a:t>
            </a:r>
            <a:r>
              <a:rPr lang="nl-NL" dirty="0"/>
              <a:t>, Impact, </a:t>
            </a:r>
            <a:r>
              <a:rPr lang="nl-NL" dirty="0" err="1" smtClean="0"/>
              <a:t>Implementation</a:t>
            </a:r>
            <a:r>
              <a:rPr lang="nl-NL" dirty="0" smtClean="0"/>
              <a:t>, </a:t>
            </a:r>
            <a:r>
              <a:rPr lang="nl-NL" dirty="0" err="1" smtClean="0"/>
              <a:t>deployment</a:t>
            </a:r>
            <a:r>
              <a:rPr lang="nl-NL" dirty="0" smtClean="0"/>
              <a:t>, operations</a:t>
            </a:r>
          </a:p>
          <a:p>
            <a:r>
              <a:rPr lang="nl-NL" dirty="0" err="1" smtClean="0"/>
              <a:t>Ownership</a:t>
            </a:r>
            <a:r>
              <a:rPr lang="nl-NL" dirty="0" smtClean="0"/>
              <a:t> (culture, </a:t>
            </a:r>
            <a:r>
              <a:rPr lang="nl-NL" dirty="0" err="1" smtClean="0"/>
              <a:t>organization</a:t>
            </a:r>
            <a:r>
              <a:rPr lang="nl-NL" dirty="0" smtClean="0"/>
              <a:t>, </a:t>
            </a:r>
            <a:r>
              <a:rPr lang="nl-NL" dirty="0" err="1" smtClean="0"/>
              <a:t>process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One</a:t>
            </a:r>
            <a:r>
              <a:rPr lang="nl-NL" dirty="0" smtClean="0"/>
              <a:t> team </a:t>
            </a:r>
            <a:r>
              <a:rPr lang="nl-NL" dirty="0" err="1" smtClean="0"/>
              <a:t>can</a:t>
            </a:r>
            <a:r>
              <a:rPr lang="nl-NL" dirty="0" smtClean="0"/>
              <a:t> do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evolution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/>
              <a:t> </a:t>
            </a:r>
            <a:r>
              <a:rPr lang="nl-NL" dirty="0" err="1" smtClean="0"/>
              <a:t>continuously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063269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6979920" y="4763448"/>
            <a:ext cx="787908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Logging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Microservice Platform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54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7135767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3613682" y="3855139"/>
            <a:ext cx="1387079" cy="90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5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5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52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8834865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202251" y="555265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29811" y="455260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513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74853" y="6906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60152" y="6904800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76" y="5597587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10514189" y="5813965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881575" y="5597587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409135" y="4597534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37" y="6149888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39476" y="6949728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16" y="559780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12234729" y="5814186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2602115" y="5597808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129675" y="4597755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77" y="6150109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60016" y="6949949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7" y="7258672"/>
            <a:ext cx="2010421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99168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820234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541300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3262366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11001784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1707936" y="2143151"/>
            <a:ext cx="2195469" cy="6968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Cache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40638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3262366" y="2886590"/>
            <a:ext cx="0" cy="30368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449688" y="6435383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283786" y="6450781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1995964" y="6466179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3662422" y="6481577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4444382" y="1534494"/>
            <a:ext cx="2548218" cy="101878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Log Analytics</a:t>
            </a: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Oracle Management Cloud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859000" y="7789079"/>
            <a:ext cx="2301240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Logger</a:t>
            </a:r>
          </a:p>
          <a:p>
            <a:pPr algn="ctr"/>
            <a:endParaRPr lang="en-US" dirty="0"/>
          </a:p>
        </p:txBody>
      </p:sp>
      <p:pic>
        <p:nvPicPr>
          <p:cNvPr id="66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332" y="8134342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>
            <a:stCxn id="20" idx="3"/>
            <a:endCxn id="65" idx="1"/>
          </p:cNvCxnSpPr>
          <p:nvPr/>
        </p:nvCxnSpPr>
        <p:spPr>
          <a:xfrm flipV="1">
            <a:off x="14051280" y="8422252"/>
            <a:ext cx="807720" cy="339710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65" idx="0"/>
            <a:endCxn id="63" idx="2"/>
          </p:cNvCxnSpPr>
          <p:nvPr/>
        </p:nvCxnSpPr>
        <p:spPr>
          <a:xfrm rot="16200000" flipV="1">
            <a:off x="13246156" y="5025614"/>
            <a:ext cx="5235801" cy="291129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0" y="555052"/>
            <a:ext cx="2309666" cy="1072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68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664310" cy="1346288"/>
          </a:xfrm>
        </p:spPr>
        <p:txBody>
          <a:bodyPr/>
          <a:lstStyle/>
          <a:p>
            <a:r>
              <a:rPr lang="nl-NL" dirty="0" smtClean="0"/>
              <a:t>Demo Oracle Management Cloud Log Analytics System </a:t>
            </a:r>
            <a:r>
              <a:rPr lang="nl-NL" dirty="0"/>
              <a:t>events –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logging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69" y="2606040"/>
            <a:ext cx="12412375" cy="58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Dockerize</a:t>
            </a:r>
            <a:r>
              <a:rPr lang="nl-NL" dirty="0" smtClean="0"/>
              <a:t>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r>
              <a:rPr lang="nl-NL" dirty="0" smtClean="0"/>
              <a:t>Run Docker container images in </a:t>
            </a:r>
            <a:r>
              <a:rPr lang="nl-NL" dirty="0" err="1" smtClean="0"/>
              <a:t>Kubernetes</a:t>
            </a:r>
            <a:r>
              <a:rPr lang="nl-NL" dirty="0" smtClean="0"/>
              <a:t> cluster</a:t>
            </a:r>
          </a:p>
          <a:p>
            <a:pPr lvl="1"/>
            <a:r>
              <a:rPr lang="nl-NL" dirty="0" smtClean="0"/>
              <a:t>Pass environment variables </a:t>
            </a:r>
            <a:r>
              <a:rPr lang="nl-NL" dirty="0" err="1" smtClean="0"/>
              <a:t>and</a:t>
            </a:r>
            <a:r>
              <a:rPr lang="nl-NL" dirty="0" smtClean="0"/>
              <a:t> disk volumes</a:t>
            </a:r>
          </a:p>
          <a:p>
            <a:pPr lvl="1"/>
            <a:r>
              <a:rPr lang="nl-NL" dirty="0" err="1" smtClean="0"/>
              <a:t>Expose</a:t>
            </a:r>
            <a:r>
              <a:rPr lang="nl-NL" dirty="0" smtClean="0"/>
              <a:t> services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ports</a:t>
            </a:r>
            <a:endParaRPr lang="nl-NL" dirty="0" smtClean="0"/>
          </a:p>
          <a:p>
            <a:r>
              <a:rPr lang="nl-NL" dirty="0" smtClean="0"/>
              <a:t>Link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r>
              <a:rPr lang="nl-NL" dirty="0" smtClean="0"/>
              <a:t> in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Cluster in </a:t>
            </a:r>
            <a:r>
              <a:rPr lang="nl-NL" dirty="0" err="1" smtClean="0"/>
              <a:t>VirtualBox</a:t>
            </a:r>
            <a:endParaRPr lang="nl-NL" dirty="0" smtClean="0"/>
          </a:p>
          <a:p>
            <a:pPr lvl="1"/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Topic</a:t>
            </a:r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host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in /</a:t>
            </a:r>
            <a:r>
              <a:rPr lang="nl-NL" dirty="0" err="1" smtClean="0"/>
              <a:t>etc</a:t>
            </a:r>
            <a:r>
              <a:rPr lang="nl-NL" dirty="0" smtClean="0"/>
              <a:t>/</a:t>
            </a:r>
            <a:r>
              <a:rPr lang="nl-NL" dirty="0" err="1" smtClean="0"/>
              <a:t>hosts</a:t>
            </a:r>
            <a:r>
              <a:rPr lang="nl-NL" dirty="0" smtClean="0"/>
              <a:t> file in </a:t>
            </a:r>
            <a:r>
              <a:rPr lang="nl-NL" dirty="0"/>
              <a:t>Node.JS </a:t>
            </a:r>
            <a:r>
              <a:rPr lang="nl-NL" dirty="0" smtClean="0"/>
              <a:t>Docker Container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in-</a:t>
            </a:r>
            <a:r>
              <a:rPr lang="nl-NL" dirty="0" err="1" smtClean="0"/>
              <a:t>cloud</a:t>
            </a:r>
            <a:r>
              <a:rPr lang="nl-NL" dirty="0" smtClean="0"/>
              <a:t> cache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Pod</a:t>
            </a:r>
            <a:r>
              <a:rPr lang="nl-NL" dirty="0" smtClean="0"/>
              <a:t> members</a:t>
            </a:r>
          </a:p>
          <a:p>
            <a:pPr lvl="1"/>
            <a:r>
              <a:rPr lang="nl-NL" dirty="0" smtClean="0"/>
              <a:t>Share workflow </a:t>
            </a:r>
            <a:r>
              <a:rPr lang="nl-NL" dirty="0" err="1" smtClean="0"/>
              <a:t>instance</a:t>
            </a:r>
            <a:r>
              <a:rPr lang="nl-NL" dirty="0" smtClean="0"/>
              <a:t> state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r>
              <a:rPr lang="nl-NL" dirty="0" smtClean="0"/>
              <a:t>-way </a:t>
            </a:r>
            <a:r>
              <a:rPr lang="nl-NL" dirty="0" err="1" smtClean="0"/>
              <a:t>EventBridge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microservices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773659" cy="631190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r>
              <a:rPr lang="nl-NL" dirty="0" smtClean="0"/>
              <a:t> of </a:t>
            </a:r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available</a:t>
            </a:r>
            <a:r>
              <a:rPr lang="nl-NL" dirty="0" smtClean="0"/>
              <a:t>  </a:t>
            </a:r>
            <a:r>
              <a:rPr lang="nl-NL" dirty="0" err="1" smtClean="0"/>
              <a:t>functionality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session</a:t>
            </a:r>
            <a:r>
              <a:rPr lang="nl-NL" dirty="0" smtClean="0"/>
              <a:t>) </a:t>
            </a:r>
            <a:r>
              <a:rPr lang="nl-NL" dirty="0" err="1" smtClean="0"/>
              <a:t>Stateless</a:t>
            </a:r>
            <a:r>
              <a:rPr lang="nl-NL" dirty="0" smtClean="0"/>
              <a:t>, </a:t>
            </a:r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 smtClean="0"/>
              <a:t>, 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team is </a:t>
            </a:r>
            <a:r>
              <a:rPr lang="nl-NL" dirty="0" err="1" smtClean="0"/>
              <a:t>owner</a:t>
            </a:r>
            <a:r>
              <a:rPr lang="nl-NL" dirty="0" smtClean="0"/>
              <a:t> of a microservice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nl-NL" dirty="0" smtClean="0"/>
          </a:p>
          <a:p>
            <a:pPr lvl="1"/>
            <a:r>
              <a:rPr lang="nl-NL" dirty="0" smtClean="0"/>
              <a:t>Microservice is </a:t>
            </a:r>
            <a:r>
              <a:rPr lang="nl-NL" dirty="0" err="1" smtClean="0"/>
              <a:t>understandable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manageable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is special for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endParaRPr lang="nl-NL" dirty="0" smtClean="0"/>
          </a:p>
          <a:p>
            <a:pPr lvl="1"/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on </a:t>
            </a:r>
            <a:r>
              <a:rPr lang="nl-NL" dirty="0" err="1" smtClean="0"/>
              <a:t>generic</a:t>
            </a:r>
            <a:r>
              <a:rPr lang="nl-NL" dirty="0" smtClean="0"/>
              <a:t> platform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expose</a:t>
            </a:r>
            <a:r>
              <a:rPr lang="nl-NL" dirty="0" smtClean="0"/>
              <a:t> a public API </a:t>
            </a:r>
          </a:p>
          <a:p>
            <a:pPr lvl="1"/>
            <a:r>
              <a:rPr lang="nl-NL" dirty="0" smtClean="0"/>
              <a:t>REST resources &amp; operations </a:t>
            </a:r>
            <a:r>
              <a:rPr lang="nl-NL" dirty="0" err="1" smtClean="0"/>
              <a:t>and</a:t>
            </a:r>
            <a:r>
              <a:rPr lang="nl-NL" dirty="0" smtClean="0"/>
              <a:t> events (</a:t>
            </a:r>
            <a:r>
              <a:rPr lang="nl-NL" dirty="0" err="1" smtClean="0"/>
              <a:t>consumed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produced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Decoupled</a:t>
            </a:r>
            <a:r>
              <a:rPr lang="nl-NL" dirty="0" smtClean="0"/>
              <a:t>, Event-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crucial</a:t>
            </a:r>
            <a:r>
              <a:rPr lang="nl-NL" dirty="0" smtClean="0"/>
              <a:t> for microservices</a:t>
            </a:r>
          </a:p>
          <a:p>
            <a:pPr lvl="1"/>
            <a:r>
              <a:rPr lang="nl-NL" dirty="0" smtClean="0"/>
              <a:t>Cache </a:t>
            </a:r>
            <a:r>
              <a:rPr lang="nl-NL" dirty="0" err="1" smtClean="0"/>
              <a:t>synchronization</a:t>
            </a:r>
            <a:r>
              <a:rPr lang="nl-NL" dirty="0" smtClean="0"/>
              <a:t>, Monitoring, CQRS, Event </a:t>
            </a:r>
            <a:r>
              <a:rPr lang="nl-NL" dirty="0" err="1" smtClean="0"/>
              <a:t>Sourcing</a:t>
            </a:r>
            <a:r>
              <a:rPr lang="nl-NL" dirty="0" smtClean="0"/>
              <a:t>, </a:t>
            </a:r>
            <a:r>
              <a:rPr lang="nl-NL" dirty="0" err="1" smtClean="0"/>
              <a:t>Choreographed</a:t>
            </a:r>
            <a:r>
              <a:rPr lang="nl-NL" dirty="0" smtClean="0"/>
              <a:t> </a:t>
            </a:r>
            <a:r>
              <a:rPr lang="nl-NL" dirty="0" err="1" smtClean="0"/>
              <a:t>workflows</a:t>
            </a:r>
            <a:endParaRPr lang="nl-NL" dirty="0" smtClean="0"/>
          </a:p>
          <a:p>
            <a:r>
              <a:rPr lang="nl-NL" b="1" dirty="0" smtClean="0"/>
              <a:t>The microservices platform </a:t>
            </a:r>
            <a:r>
              <a:rPr lang="nl-NL" b="1" dirty="0" err="1" smtClean="0"/>
              <a:t>should</a:t>
            </a:r>
            <a:r>
              <a:rPr lang="nl-NL" b="1" dirty="0" smtClean="0"/>
              <a:t> </a:t>
            </a:r>
            <a:r>
              <a:rPr lang="nl-NL" b="1" dirty="0" err="1" smtClean="0"/>
              <a:t>provide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Event Bus </a:t>
            </a:r>
            <a:r>
              <a:rPr lang="nl-NL" b="1" dirty="0" err="1" smtClean="0"/>
              <a:t>capability</a:t>
            </a:r>
            <a:endParaRPr lang="nl-NL" b="1" dirty="0" smtClean="0"/>
          </a:p>
          <a:p>
            <a:pPr lvl="1"/>
            <a:r>
              <a:rPr lang="nl-NL" dirty="0" smtClean="0"/>
              <a:t>Apache </a:t>
            </a:r>
            <a:r>
              <a:rPr lang="nl-NL" dirty="0" err="1" smtClean="0"/>
              <a:t>Kafka</a:t>
            </a:r>
            <a:r>
              <a:rPr lang="nl-NL" dirty="0" smtClean="0"/>
              <a:t> is a proven, </a:t>
            </a:r>
            <a:r>
              <a:rPr lang="nl-NL" dirty="0" err="1" smtClean="0"/>
              <a:t>popular</a:t>
            </a:r>
            <a:r>
              <a:rPr lang="nl-NL" dirty="0" smtClean="0"/>
              <a:t> Event Bus </a:t>
            </a:r>
            <a:r>
              <a:rPr lang="nl-NL" dirty="0" err="1" smtClean="0"/>
              <a:t>implementation</a:t>
            </a:r>
            <a:r>
              <a:rPr lang="nl-NL" dirty="0" smtClean="0"/>
              <a:t> – </a:t>
            </a:r>
            <a:r>
              <a:rPr lang="nl-NL" dirty="0" err="1" smtClean="0"/>
              <a:t>available</a:t>
            </a:r>
            <a:r>
              <a:rPr lang="nl-NL" dirty="0" smtClean="0"/>
              <a:t> in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(for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Oracle Event Hub CS)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196" y="5673356"/>
            <a:ext cx="914106" cy="8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844" y="4009385"/>
            <a:ext cx="1255425" cy="10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623" y="2516691"/>
            <a:ext cx="1910337" cy="9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793" y="7169955"/>
            <a:ext cx="1552016" cy="8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virtual b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236" y="7985759"/>
            <a:ext cx="1096640" cy="10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1506200" y="243840"/>
            <a:ext cx="2941320" cy="1386840"/>
          </a:xfrm>
          <a:prstGeom prst="wedgeRoundRectCallout">
            <a:avLst>
              <a:gd name="adj1" fmla="val -141174"/>
              <a:gd name="adj2" fmla="val 1634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smtClean="0"/>
              <a:t>Happy </a:t>
            </a:r>
            <a:r>
              <a:rPr lang="nl-NL" sz="4000" dirty="0" err="1" smtClean="0"/>
              <a:t>Coding</a:t>
            </a:r>
            <a:r>
              <a:rPr lang="nl-NL" sz="4000" dirty="0" smtClean="0"/>
              <a:t>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345680" y="3796992"/>
            <a:ext cx="982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hlinkClick r:id="rId9"/>
              </a:rPr>
              <a:t>Source Code:</a:t>
            </a:r>
            <a:endParaRPr lang="en-US" dirty="0" smtClean="0">
              <a:hlinkClick r:id="rId9"/>
            </a:endParaRPr>
          </a:p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://github.com/lucasjellema/microservice-choreography-tweetboard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43" y="4627989"/>
            <a:ext cx="5112722" cy="366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Extremely</a:t>
            </a:r>
            <a:r>
              <a:rPr lang="nl-NL" dirty="0" smtClean="0"/>
              <a:t> </a:t>
            </a:r>
            <a:r>
              <a:rPr lang="nl-NL" dirty="0" err="1" smtClean="0"/>
              <a:t>decoupled</a:t>
            </a:r>
            <a:r>
              <a:rPr lang="nl-NL" dirty="0" smtClean="0"/>
              <a:t> (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non </a:t>
            </a:r>
            <a:r>
              <a:rPr lang="nl-NL" dirty="0" err="1" smtClean="0"/>
              <a:t>owned</a:t>
            </a:r>
            <a:r>
              <a:rPr lang="nl-NL" dirty="0" smtClean="0"/>
              <a:t> microservices | IT </a:t>
            </a:r>
            <a:r>
              <a:rPr lang="nl-NL" dirty="0" err="1" smtClean="0"/>
              <a:t>components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Functionally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 smtClean="0"/>
              <a:t>functionally</a:t>
            </a:r>
            <a:r>
              <a:rPr lang="nl-NL" dirty="0" smtClean="0"/>
              <a:t> – platform</a:t>
            </a:r>
          </a:p>
          <a:p>
            <a:pPr lvl="1"/>
            <a:r>
              <a:rPr lang="nl-NL" dirty="0" err="1" smtClean="0"/>
              <a:t>Stateless</a:t>
            </a:r>
            <a:r>
              <a:rPr lang="nl-NL" dirty="0" smtClean="0"/>
              <a:t> (</a:t>
            </a: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session</a:t>
            </a:r>
            <a:r>
              <a:rPr lang="nl-NL" dirty="0" smtClean="0"/>
              <a:t>-state </a:t>
            </a:r>
            <a:r>
              <a:rPr lang="nl-NL" dirty="0" err="1" smtClean="0"/>
              <a:t>less</a:t>
            </a:r>
            <a:r>
              <a:rPr lang="nl-NL" dirty="0" smtClean="0"/>
              <a:t>)</a:t>
            </a:r>
          </a:p>
          <a:p>
            <a:r>
              <a:rPr lang="nl-NL" dirty="0" smtClean="0"/>
              <a:t>Stand </a:t>
            </a:r>
            <a:r>
              <a:rPr lang="nl-NL" dirty="0" err="1" smtClean="0"/>
              <a:t>alone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r>
              <a:rPr lang="nl-NL" dirty="0" smtClean="0"/>
              <a:t>, </a:t>
            </a:r>
            <a:r>
              <a:rPr lang="nl-NL" dirty="0" err="1" smtClean="0"/>
              <a:t>manageable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Container</a:t>
            </a:r>
          </a:p>
          <a:p>
            <a:r>
              <a:rPr lang="nl-NL" dirty="0" err="1" smtClean="0"/>
              <a:t>DevOps</a:t>
            </a:r>
            <a:r>
              <a:rPr lang="nl-NL" dirty="0" smtClean="0"/>
              <a:t> team</a:t>
            </a:r>
          </a:p>
          <a:p>
            <a:pPr lvl="1"/>
            <a:r>
              <a:rPr lang="nl-NL" dirty="0" smtClean="0"/>
              <a:t>“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run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fix |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Standing on </a:t>
            </a:r>
            <a:r>
              <a:rPr lang="nl-NL" dirty="0" err="1" smtClean="0"/>
              <a:t>shoulders</a:t>
            </a:r>
            <a:r>
              <a:rPr lang="nl-NL" dirty="0" smtClean="0"/>
              <a:t> of </a:t>
            </a:r>
            <a:r>
              <a:rPr lang="nl-NL" dirty="0" err="1" smtClean="0"/>
              <a:t>giants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Monolith</a:t>
            </a:r>
            <a:r>
              <a:rPr lang="nl-NL" dirty="0" smtClean="0"/>
              <a:t>++</a:t>
            </a:r>
          </a:p>
          <a:p>
            <a:pPr lvl="1"/>
            <a:r>
              <a:rPr lang="nl-NL" dirty="0" smtClean="0"/>
              <a:t>API</a:t>
            </a:r>
          </a:p>
          <a:p>
            <a:pPr lvl="1"/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Automated</a:t>
            </a:r>
            <a:r>
              <a:rPr lang="nl-NL" dirty="0" smtClean="0"/>
              <a:t> CI/CD</a:t>
            </a:r>
          </a:p>
          <a:p>
            <a:r>
              <a:rPr lang="nl-NL" dirty="0" smtClean="0"/>
              <a:t>SOA++</a:t>
            </a:r>
          </a:p>
          <a:p>
            <a:pPr lvl="1"/>
            <a:r>
              <a:rPr lang="nl-NL" dirty="0" err="1" smtClean="0"/>
              <a:t>Stateless</a:t>
            </a:r>
            <a:endParaRPr lang="nl-NL" dirty="0" smtClean="0"/>
          </a:p>
          <a:p>
            <a:pPr lvl="1"/>
            <a:r>
              <a:rPr lang="nl-NL" dirty="0" smtClean="0"/>
              <a:t>HTTP native (REST)</a:t>
            </a:r>
          </a:p>
          <a:p>
            <a:pPr lvl="1"/>
            <a:r>
              <a:rPr lang="nl-NL" dirty="0" smtClean="0"/>
              <a:t>Multiple </a:t>
            </a:r>
            <a:r>
              <a:rPr lang="nl-NL" dirty="0" err="1" smtClean="0"/>
              <a:t>tiers</a:t>
            </a:r>
            <a:r>
              <a:rPr lang="nl-NL" dirty="0" smtClean="0"/>
              <a:t> &amp; platform </a:t>
            </a:r>
            <a:r>
              <a:rPr lang="nl-NL" dirty="0" err="1" smtClean="0"/>
              <a:t>components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endParaRPr lang="nl-NL" dirty="0" smtClean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0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76579" cy="611377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Public </a:t>
            </a:r>
            <a:r>
              <a:rPr lang="nl-NL" dirty="0" err="1" smtClean="0"/>
              <a:t>APIs</a:t>
            </a:r>
            <a:r>
              <a:rPr lang="nl-NL" dirty="0" smtClean="0"/>
              <a:t> in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endParaRPr lang="nl-NL" dirty="0" smtClean="0"/>
          </a:p>
          <a:p>
            <a:r>
              <a:rPr lang="nl-NL" dirty="0" err="1" smtClean="0"/>
              <a:t>Deployable</a:t>
            </a:r>
            <a:r>
              <a:rPr lang="nl-NL" dirty="0" smtClean="0"/>
              <a:t> </a:t>
            </a:r>
            <a:r>
              <a:rPr lang="nl-NL" dirty="0"/>
              <a:t>on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standardized</a:t>
            </a:r>
            <a:r>
              <a:rPr lang="nl-NL" dirty="0" smtClean="0"/>
              <a:t> microservices platform</a:t>
            </a:r>
          </a:p>
          <a:p>
            <a:r>
              <a:rPr lang="nl-NL" i="1" dirty="0" err="1" smtClean="0"/>
              <a:t>Omnia</a:t>
            </a:r>
            <a:r>
              <a:rPr lang="nl-NL" i="1" dirty="0" smtClean="0"/>
              <a:t> </a:t>
            </a:r>
            <a:r>
              <a:rPr lang="nl-NL" i="1" dirty="0" err="1" smtClean="0"/>
              <a:t>mea</a:t>
            </a:r>
            <a:r>
              <a:rPr lang="nl-NL" i="1" dirty="0" smtClean="0"/>
              <a:t> porto </a:t>
            </a:r>
            <a:r>
              <a:rPr lang="nl-NL" i="1" dirty="0" err="1" smtClean="0"/>
              <a:t>mecum</a:t>
            </a:r>
            <a:r>
              <a:rPr lang="nl-NL" dirty="0" smtClean="0"/>
              <a:t> - no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…</a:t>
            </a:r>
          </a:p>
          <a:p>
            <a:r>
              <a:rPr lang="nl-NL" dirty="0" smtClean="0"/>
              <a:t>…</a:t>
            </a:r>
            <a:r>
              <a:rPr lang="nl-NL" dirty="0" err="1"/>
              <a:t>e</a:t>
            </a:r>
            <a:r>
              <a:rPr lang="nl-NL" dirty="0" err="1" smtClean="0"/>
              <a:t>xcept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Calls </a:t>
            </a:r>
            <a:r>
              <a:rPr lang="nl-NL" dirty="0" err="1" smtClean="0"/>
              <a:t>to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(</a:t>
            </a:r>
            <a:r>
              <a:rPr lang="nl-NL" dirty="0" err="1" smtClean="0"/>
              <a:t>exposed</a:t>
            </a:r>
            <a:r>
              <a:rPr lang="nl-NL" dirty="0" smtClean="0"/>
              <a:t> 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microservices)</a:t>
            </a:r>
          </a:p>
          <a:p>
            <a:pPr lvl="1"/>
            <a:r>
              <a:rPr lang="nl-NL" dirty="0" err="1" smtClean="0"/>
              <a:t>Usage</a:t>
            </a:r>
            <a:r>
              <a:rPr lang="nl-NL" dirty="0" smtClean="0"/>
              <a:t> of platform </a:t>
            </a:r>
            <a:r>
              <a:rPr lang="nl-NL" dirty="0" err="1" smtClean="0"/>
              <a:t>facilities</a:t>
            </a:r>
            <a:endParaRPr lang="nl-NL" dirty="0"/>
          </a:p>
          <a:p>
            <a:pPr lvl="2"/>
            <a:r>
              <a:rPr lang="nl-NL" dirty="0" err="1" smtClean="0"/>
              <a:t>Generically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vailable</a:t>
            </a:r>
            <a:r>
              <a:rPr lang="nl-NL" dirty="0" smtClean="0"/>
              <a:t> via contract</a:t>
            </a:r>
          </a:p>
          <a:p>
            <a:pPr lvl="2"/>
            <a:r>
              <a:rPr lang="nl-NL" dirty="0" err="1" smtClean="0"/>
              <a:t>Injected</a:t>
            </a:r>
            <a:r>
              <a:rPr lang="nl-NL" dirty="0" smtClean="0"/>
              <a:t> via parameters</a:t>
            </a:r>
          </a:p>
          <a:p>
            <a:r>
              <a:rPr lang="nl-NL" dirty="0" smtClean="0"/>
              <a:t>No </a:t>
            </a:r>
            <a:r>
              <a:rPr lang="nl-NL" dirty="0" err="1" smtClean="0"/>
              <a:t>sharing</a:t>
            </a:r>
            <a:r>
              <a:rPr lang="nl-NL" dirty="0" smtClean="0"/>
              <a:t> of data or </a:t>
            </a:r>
            <a:r>
              <a:rPr lang="nl-NL" dirty="0" err="1" smtClean="0"/>
              <a:t>other</a:t>
            </a:r>
            <a:r>
              <a:rPr lang="nl-NL" dirty="0" smtClean="0"/>
              <a:t> private resources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r>
              <a:rPr lang="nl-NL" dirty="0" smtClean="0"/>
              <a:t> </a:t>
            </a:r>
            <a:r>
              <a:rPr lang="nl-NL" dirty="0" err="1" smtClean="0"/>
              <a:t>scalable</a:t>
            </a:r>
            <a:endParaRPr lang="nl-NL" dirty="0" smtClean="0"/>
          </a:p>
          <a:p>
            <a:pPr lvl="1"/>
            <a:r>
              <a:rPr lang="nl-NL" dirty="0"/>
              <a:t>N</a:t>
            </a:r>
            <a:r>
              <a:rPr lang="nl-NL" dirty="0" smtClean="0"/>
              <a:t>o </a:t>
            </a:r>
            <a:r>
              <a:rPr lang="nl-NL" dirty="0" err="1" smtClean="0"/>
              <a:t>session</a:t>
            </a:r>
            <a:r>
              <a:rPr lang="nl-NL" dirty="0" smtClean="0"/>
              <a:t> state, no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stickyness</a:t>
            </a:r>
            <a:endParaRPr lang="nl-NL" dirty="0" smtClean="0"/>
          </a:p>
          <a:p>
            <a:r>
              <a:rPr lang="nl-NL" dirty="0" err="1" smtClean="0"/>
              <a:t>Potentially</a:t>
            </a:r>
            <a:r>
              <a:rPr lang="nl-NL" dirty="0" smtClean="0"/>
              <a:t> micro-</a:t>
            </a:r>
            <a:r>
              <a:rPr lang="nl-NL" i="1" dirty="0" smtClean="0"/>
              <a:t>silo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multiple </a:t>
            </a:r>
            <a:r>
              <a:rPr lang="nl-NL" dirty="0" err="1" smtClean="0"/>
              <a:t>tiers</a:t>
            </a:r>
            <a:r>
              <a:rPr lang="nl-NL" dirty="0" smtClean="0"/>
              <a:t> (</a:t>
            </a:r>
            <a:r>
              <a:rPr lang="nl-NL" dirty="0" err="1" smtClean="0"/>
              <a:t>including</a:t>
            </a:r>
            <a:r>
              <a:rPr lang="nl-NL" dirty="0" smtClean="0"/>
              <a:t> UI)</a:t>
            </a:r>
          </a:p>
          <a:p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technology</a:t>
            </a:r>
            <a:endParaRPr lang="nl-NL" dirty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i="1" dirty="0" err="1" smtClean="0"/>
              <a:t>the</a:t>
            </a:r>
            <a:r>
              <a:rPr lang="nl-NL" i="1" dirty="0" smtClean="0"/>
              <a:t> platform</a:t>
            </a:r>
          </a:p>
          <a:p>
            <a:pPr lvl="1"/>
            <a:endParaRPr lang="nl-NL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Receives</a:t>
            </a:r>
            <a:r>
              <a:rPr lang="nl-NL" dirty="0" smtClean="0"/>
              <a:t> microservice </a:t>
            </a:r>
            <a:r>
              <a:rPr lang="nl-NL" dirty="0" err="1" smtClean="0"/>
              <a:t>deployment</a:t>
            </a:r>
            <a:endParaRPr lang="nl-NL" dirty="0" smtClean="0"/>
          </a:p>
          <a:p>
            <a:r>
              <a:rPr lang="nl-NL" dirty="0" smtClean="0"/>
              <a:t>Handles </a:t>
            </a:r>
            <a:r>
              <a:rPr lang="nl-NL" dirty="0" err="1" smtClean="0"/>
              <a:t>scale</a:t>
            </a:r>
            <a:r>
              <a:rPr lang="nl-NL" dirty="0" smtClean="0"/>
              <a:t> out &amp; </a:t>
            </a:r>
            <a:r>
              <a:rPr lang="nl-NL" dirty="0" err="1" smtClean="0"/>
              <a:t>fail</a:t>
            </a:r>
            <a:r>
              <a:rPr lang="nl-NL" dirty="0" smtClean="0"/>
              <a:t> over</a:t>
            </a:r>
          </a:p>
          <a:p>
            <a:pPr lvl="1"/>
            <a:r>
              <a:rPr lang="nl-NL" dirty="0" smtClean="0"/>
              <a:t>Start/stop microservice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br>
              <a:rPr lang="nl-NL" dirty="0" smtClean="0"/>
            </a:br>
            <a:r>
              <a:rPr lang="nl-NL" dirty="0" smtClean="0"/>
              <a:t>non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behavior</a:t>
            </a:r>
            <a:endParaRPr lang="nl-NL" dirty="0" smtClean="0"/>
          </a:p>
          <a:p>
            <a:r>
              <a:rPr lang="nl-NL" dirty="0" smtClean="0"/>
              <a:t>Supports </a:t>
            </a:r>
            <a:r>
              <a:rPr lang="nl-NL" dirty="0" err="1" smtClean="0"/>
              <a:t>automated</a:t>
            </a:r>
            <a:r>
              <a:rPr lang="nl-NL" dirty="0" smtClean="0"/>
              <a:t> </a:t>
            </a:r>
            <a:r>
              <a:rPr lang="nl-NL" dirty="0" err="1" smtClean="0"/>
              <a:t>DevOps</a:t>
            </a:r>
            <a:endParaRPr lang="nl-NL" dirty="0" smtClean="0"/>
          </a:p>
          <a:p>
            <a:pPr lvl="1"/>
            <a:r>
              <a:rPr lang="nl-NL" dirty="0" smtClean="0"/>
              <a:t>CD, monitoring, …</a:t>
            </a:r>
          </a:p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Capabilities</a:t>
            </a:r>
            <a:r>
              <a:rPr lang="nl-NL" dirty="0" smtClean="0"/>
              <a:t> – </a:t>
            </a:r>
            <a:r>
              <a:rPr lang="nl-NL" dirty="0" err="1" smtClean="0"/>
              <a:t>generic</a:t>
            </a:r>
            <a:r>
              <a:rPr lang="nl-NL" dirty="0" smtClean="0"/>
              <a:t> </a:t>
            </a:r>
            <a:r>
              <a:rPr lang="nl-NL" dirty="0" err="1" smtClean="0"/>
              <a:t>facilities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microservices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run time platform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whenever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endParaRPr lang="nl-NL" dirty="0" smtClean="0"/>
          </a:p>
          <a:p>
            <a:pPr lvl="1"/>
            <a:r>
              <a:rPr lang="nl-NL" dirty="0" err="1" smtClean="0"/>
              <a:t>Injected</a:t>
            </a:r>
            <a:r>
              <a:rPr lang="nl-NL" dirty="0" smtClean="0"/>
              <a:t> meta-data at run time</a:t>
            </a:r>
          </a:p>
          <a:p>
            <a:pPr lvl="1"/>
            <a:r>
              <a:rPr lang="nl-NL" dirty="0" err="1"/>
              <a:t>i</a:t>
            </a:r>
            <a:r>
              <a:rPr lang="nl-NL" dirty="0" err="1" smtClean="0"/>
              <a:t>mplemented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/platform level microservices</a:t>
            </a:r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4840" y="3764280"/>
            <a:ext cx="47091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87780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7780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3883640" y="5074920"/>
            <a:ext cx="2621281" cy="1264920"/>
          </a:xfrm>
          <a:prstGeom prst="wedgeRectCallout">
            <a:avLst>
              <a:gd name="adj1" fmla="val -37387"/>
              <a:gd name="adj2" fmla="val -1037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d</a:t>
            </a:r>
            <a:r>
              <a:rPr lang="nl-NL" sz="2000" dirty="0" err="1" smtClean="0"/>
              <a:t>eploy</a:t>
            </a:r>
            <a:r>
              <a:rPr lang="nl-NL" sz="2000" dirty="0" smtClean="0"/>
              <a:t>, </a:t>
            </a:r>
            <a:r>
              <a:rPr lang="nl-NL" sz="2000" dirty="0" err="1" smtClean="0"/>
              <a:t>inject</a:t>
            </a:r>
            <a:r>
              <a:rPr lang="nl-NL" sz="2000" dirty="0" smtClean="0"/>
              <a:t> </a:t>
            </a:r>
            <a:r>
              <a:rPr lang="nl-NL" sz="2000" dirty="0" err="1" smtClean="0"/>
              <a:t>dependencies</a:t>
            </a:r>
            <a:r>
              <a:rPr lang="nl-NL" sz="2000" dirty="0" smtClean="0"/>
              <a:t>, start, </a:t>
            </a:r>
            <a:r>
              <a:rPr lang="nl-NL" sz="2000" dirty="0" err="1" smtClean="0"/>
              <a:t>watch</a:t>
            </a:r>
            <a:r>
              <a:rPr lang="nl-NL" sz="2000" dirty="0" smtClean="0"/>
              <a:t>, </a:t>
            </a:r>
            <a:r>
              <a:rPr lang="nl-NL" sz="2000" dirty="0" err="1" smtClean="0"/>
              <a:t>restart</a:t>
            </a:r>
            <a:r>
              <a:rPr lang="nl-NL" sz="2000" dirty="0" smtClean="0"/>
              <a:t>, stop, </a:t>
            </a:r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368552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68552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9324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49324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205460" y="1722120"/>
            <a:ext cx="1615440" cy="5181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tx2"/>
                </a:solidFill>
              </a:rPr>
              <a:t>API Gateway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605760" y="215646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  </a:t>
            </a:r>
            <a:r>
              <a:rPr lang="nl-NL" sz="1200" dirty="0" err="1" smtClean="0">
                <a:solidFill>
                  <a:schemeClr val="tx2"/>
                </a:solidFill>
              </a:rPr>
              <a:t>Authenticate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605760" y="265557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605760" y="316230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605760" y="2636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605760" y="316230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33" y="353431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making of a microservice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446" y="5826530"/>
            <a:ext cx="277415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 descr="Image result for kubernete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564" y="258762"/>
            <a:ext cx="502465" cy="4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5" descr="Image result for docker logo transparent"/>
          <p:cNvSpPr>
            <a:spLocks noChangeAspect="1" noChangeArrowheads="1"/>
          </p:cNvSpPr>
          <p:nvPr/>
        </p:nvSpPr>
        <p:spPr bwMode="auto">
          <a:xfrm>
            <a:off x="155575" y="-9366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Image result for docker logo transparent"/>
          <p:cNvSpPr>
            <a:spLocks noChangeAspect="1" noChangeArrowheads="1"/>
          </p:cNvSpPr>
          <p:nvPr/>
        </p:nvSpPr>
        <p:spPr bwMode="auto">
          <a:xfrm>
            <a:off x="307975" y="-7842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83" y="6668635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docker contain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63" y="3719356"/>
            <a:ext cx="3049046" cy="23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81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06" y="5831589"/>
            <a:ext cx="3029694" cy="1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942" y="4520897"/>
            <a:ext cx="1325708" cy="10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639" y="353431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480" y="4204887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829" y="443602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 rot="2159634">
            <a:off x="11033761" y="3589990"/>
            <a:ext cx="2606040" cy="1657148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086650">
            <a:off x="14104715" y="3482985"/>
            <a:ext cx="2246672" cy="187115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8929837">
            <a:off x="245929" y="6321358"/>
            <a:ext cx="1063783" cy="693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8929837">
            <a:off x="4855620" y="6190725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Node </a:t>
            </a:r>
            <a:br>
              <a:rPr lang="nl-NL" dirty="0" smtClean="0"/>
            </a:br>
            <a:r>
              <a:rPr lang="nl-NL" dirty="0" smtClean="0"/>
              <a:t>Docker Image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17" y="2982398"/>
            <a:ext cx="3330575" cy="3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4992607" y="4313265"/>
            <a:ext cx="2004808" cy="1027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Dockerfile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9923844" y="4436028"/>
            <a:ext cx="174347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Pod.yaml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747760" y="5831589"/>
            <a:ext cx="396240" cy="837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540240" y="4520897"/>
            <a:ext cx="2301240" cy="2408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1045612" y="2484916"/>
            <a:ext cx="618744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9692640" y="5217558"/>
            <a:ext cx="2514600" cy="2070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460480" y="348496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988040" y="248491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5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88" y="3367400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63" y="3484969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/>
          <p:cNvSpPr/>
          <p:nvPr/>
        </p:nvSpPr>
        <p:spPr>
          <a:xfrm rot="1086650">
            <a:off x="12920586" y="3336595"/>
            <a:ext cx="1228964" cy="679669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8610226" y="2075430"/>
            <a:ext cx="247499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Service.yaml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16200000">
            <a:off x="11241595" y="5493811"/>
            <a:ext cx="2004808" cy="1512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dirty="0" smtClean="0"/>
              <a:t>Volume (Storage)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11723018" y="5765659"/>
            <a:ext cx="2376983" cy="133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sz="1600" dirty="0" err="1" smtClean="0"/>
              <a:t>Config</a:t>
            </a:r>
            <a:r>
              <a:rPr lang="nl-NL" sz="1600" dirty="0" smtClean="0"/>
              <a:t> &amp; </a:t>
            </a:r>
            <a:r>
              <a:rPr lang="nl-NL" sz="1600" dirty="0" err="1" smtClean="0"/>
              <a:t>Depency</a:t>
            </a:r>
            <a:r>
              <a:rPr lang="nl-NL" sz="1600" dirty="0" smtClean="0"/>
              <a:t> </a:t>
            </a:r>
            <a:r>
              <a:rPr lang="nl-NL" sz="1600" dirty="0" err="1" smtClean="0"/>
              <a:t>Injection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50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19" grpId="0" animBg="1"/>
      <p:bldP spid="31" grpId="0" animBg="1"/>
      <p:bldP spid="33" grpId="0" animBg="1"/>
      <p:bldP spid="34" grpId="0" animBg="1"/>
      <p:bldP spid="16" grpId="0" animBg="1"/>
      <p:bldP spid="42" grpId="0" animBg="1"/>
      <p:bldP spid="46" grpId="0" animBg="1"/>
      <p:bldP spid="48" grpId="0" animBg="1"/>
      <p:bldP spid="49" grpId="0" animBg="1"/>
    </p:bld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8097</TotalTime>
  <Words>2777</Words>
  <Application>Microsoft Office PowerPoint</Application>
  <PresentationFormat>Custom</PresentationFormat>
  <Paragraphs>529</Paragraphs>
  <Slides>44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AMIS_WIDESCREEN</vt:lpstr>
      <vt:lpstr>PowerPoint Presentation</vt:lpstr>
      <vt:lpstr>Agenda</vt:lpstr>
      <vt:lpstr>Source Code</vt:lpstr>
      <vt:lpstr>Microservice objectives (because of enterprise objectives)</vt:lpstr>
      <vt:lpstr>Microservices how</vt:lpstr>
      <vt:lpstr>Standing on shoulders of giants</vt:lpstr>
      <vt:lpstr>Microservices how</vt:lpstr>
      <vt:lpstr>Microservices platform</vt:lpstr>
      <vt:lpstr>The making of a microservice</vt:lpstr>
      <vt:lpstr>Microservice business functionality</vt:lpstr>
      <vt:lpstr>Microservice business functionality</vt:lpstr>
      <vt:lpstr>Docker File</vt:lpstr>
      <vt:lpstr>Docker hub</vt:lpstr>
      <vt:lpstr>Kubernetes POD YAML file</vt:lpstr>
      <vt:lpstr>Running POD in Kubernetes</vt:lpstr>
      <vt:lpstr>Invoke microservice API</vt:lpstr>
      <vt:lpstr>Shared platform capability</vt:lpstr>
      <vt:lpstr>Microservices cross platform Capabilities</vt:lpstr>
      <vt:lpstr>Example system architecture</vt:lpstr>
      <vt:lpstr>Trends, challenges, common</vt:lpstr>
      <vt:lpstr>Events</vt:lpstr>
      <vt:lpstr>MicroserviceS and events</vt:lpstr>
      <vt:lpstr>Microservice Workflow Choreography</vt:lpstr>
      <vt:lpstr>Requirements for Event capability  in microservices platform</vt:lpstr>
      <vt:lpstr>Introducing Apache Kafka</vt:lpstr>
      <vt:lpstr>Kafka terminology</vt:lpstr>
      <vt:lpstr>PowerPoint Presentation</vt:lpstr>
      <vt:lpstr>Connect  microservices to KAFKA – NODEJS Example</vt:lpstr>
      <vt:lpstr>Extended API of microservice</vt:lpstr>
      <vt:lpstr>Event bridge to connect cloud &amp; on premises Event bus</vt:lpstr>
      <vt:lpstr>Event bridge to connect cloud &amp;  on premises Event bus</vt:lpstr>
      <vt:lpstr>Desired Workflow</vt:lpstr>
      <vt:lpstr>Microservices to map workflow to</vt:lpstr>
      <vt:lpstr>Configure the IFTTT recipe</vt:lpstr>
      <vt:lpstr>Configure the IFTTT recipe</vt:lpstr>
      <vt:lpstr>Choreographed workflow</vt:lpstr>
      <vt:lpstr>Routing Slip published by workflow Launcher</vt:lpstr>
      <vt:lpstr>Choreographed workflow</vt:lpstr>
      <vt:lpstr>Microservice Choreography Topology</vt:lpstr>
      <vt:lpstr>Logging in the Microservice Platform</vt:lpstr>
      <vt:lpstr>Demo Oracle Management Cloud Log Analytics System events – metrics and logging</vt:lpstr>
      <vt:lpstr>Main technical challenges</vt:lpstr>
      <vt:lpstr>Summary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229</cp:revision>
  <dcterms:created xsi:type="dcterms:W3CDTF">2016-11-24T07:31:17Z</dcterms:created>
  <dcterms:modified xsi:type="dcterms:W3CDTF">2017-06-05T06:55:03Z</dcterms:modified>
</cp:coreProperties>
</file>